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2"/>
  </p:sldMasterIdLst>
  <p:notesMasterIdLst>
    <p:notesMasterId r:id="rId36"/>
  </p:notesMasterIdLst>
  <p:sldIdLst>
    <p:sldId id="305" r:id="rId3"/>
    <p:sldId id="256" r:id="rId4"/>
    <p:sldId id="314" r:id="rId5"/>
    <p:sldId id="290" r:id="rId6"/>
    <p:sldId id="291" r:id="rId7"/>
    <p:sldId id="317" r:id="rId8"/>
    <p:sldId id="292" r:id="rId9"/>
    <p:sldId id="294" r:id="rId10"/>
    <p:sldId id="328" r:id="rId11"/>
    <p:sldId id="293" r:id="rId12"/>
    <p:sldId id="295" r:id="rId13"/>
    <p:sldId id="296" r:id="rId14"/>
    <p:sldId id="297" r:id="rId15"/>
    <p:sldId id="275" r:id="rId16"/>
    <p:sldId id="298" r:id="rId17"/>
    <p:sldId id="299" r:id="rId18"/>
    <p:sldId id="318" r:id="rId19"/>
    <p:sldId id="319" r:id="rId20"/>
    <p:sldId id="301" r:id="rId21"/>
    <p:sldId id="311" r:id="rId22"/>
    <p:sldId id="320" r:id="rId23"/>
    <p:sldId id="306" r:id="rId24"/>
    <p:sldId id="312" r:id="rId25"/>
    <p:sldId id="315" r:id="rId26"/>
    <p:sldId id="313" r:id="rId27"/>
    <p:sldId id="321" r:id="rId28"/>
    <p:sldId id="324" r:id="rId29"/>
    <p:sldId id="303" r:id="rId30"/>
    <p:sldId id="304" r:id="rId31"/>
    <p:sldId id="325" r:id="rId32"/>
    <p:sldId id="329" r:id="rId33"/>
    <p:sldId id="322" r:id="rId34"/>
    <p:sldId id="326"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C9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78708" autoAdjust="0"/>
  </p:normalViewPr>
  <p:slideViewPr>
    <p:cSldViewPr snapToGrid="0">
      <p:cViewPr varScale="1">
        <p:scale>
          <a:sx n="80" d="100"/>
          <a:sy n="80" d="100"/>
        </p:scale>
        <p:origin x="91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a:p>
            <a:pPr>
              <a:defRPr sz="1862" b="0" i="0" u="none" strike="noStrike" kern="1200" spc="0" baseline="0">
                <a:solidFill>
                  <a:schemeClr val="tx1">
                    <a:lumMod val="65000"/>
                    <a:lumOff val="35000"/>
                  </a:schemeClr>
                </a:solidFill>
                <a:latin typeface="+mn-lt"/>
                <a:ea typeface="+mn-ea"/>
                <a:cs typeface="+mn-cs"/>
              </a:defRPr>
            </a:pPr>
            <a:endParaRPr lang="en-US"/>
          </a:p>
        </c:rich>
      </c:tx>
      <c:layout/>
      <c:overlay val="0"/>
      <c:spPr>
        <a:noFill/>
        <a:ln>
          <a:noFill/>
        </a:ln>
        <a:effectLst/>
      </c:spPr>
    </c:title>
    <c:autoTitleDeleted val="0"/>
    <c:plotArea>
      <c:layout/>
      <c:pie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A2D-457A-909D-36043C8AA23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3A2D-457A-909D-36043C8AA23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771-440A-8132-2297C46877A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771-440A-8132-2297C46877A8}"/>
              </c:ext>
            </c:extLst>
          </c:dPt>
          <c:dLbls>
            <c:dLbl>
              <c:idx val="0"/>
              <c:layout>
                <c:manualLayout>
                  <c:x val="-0.13191904527559051"/>
                  <c:y val="0.12092420515968226"/>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12301DDF-524D-4609-AE60-82DE21F05D1F}" type="CATEGORYNAME">
                      <a:rPr lang="ja-JP" altLang="en-US" sz="2000" b="1" i="0" baseline="0" smtClean="0"/>
                      <a:pPr>
                        <a:defRPr sz="1197" b="0" i="0" u="none" strike="noStrike" kern="1200" baseline="0">
                          <a:solidFill>
                            <a:schemeClr val="tx1">
                              <a:lumMod val="75000"/>
                              <a:lumOff val="25000"/>
                            </a:schemeClr>
                          </a:solidFill>
                          <a:latin typeface="+mn-lt"/>
                          <a:ea typeface="+mn-ea"/>
                          <a:cs typeface="+mn-cs"/>
                        </a:defRPr>
                      </a:pPr>
                      <a:t>[分類名]</a:t>
                    </a:fld>
                    <a:endParaRPr lang="ja-JP" altLang="en-US" sz="1197" b="1" i="0" baseline="0" dirty="0" smtClean="0"/>
                  </a:p>
                  <a:p>
                    <a:pPr>
                      <a:defRPr sz="1197" b="0" i="0" u="none" strike="noStrike" kern="1200" baseline="0">
                        <a:solidFill>
                          <a:schemeClr val="tx1">
                            <a:lumMod val="75000"/>
                            <a:lumOff val="25000"/>
                          </a:schemeClr>
                        </a:solidFill>
                        <a:latin typeface="+mn-lt"/>
                        <a:ea typeface="+mn-ea"/>
                        <a:cs typeface="+mn-cs"/>
                      </a:defRPr>
                    </a:pPr>
                    <a:r>
                      <a:rPr lang="ja-JP" altLang="en-US" b="1" i="0" baseline="0" dirty="0" smtClean="0"/>
                      <a:t> </a:t>
                    </a:r>
                    <a:fld id="{F046F56E-BCA2-4627-8B60-DDEBEBD06792}" type="PERCENTAGE">
                      <a:rPr lang="en-US" altLang="ja-JP" sz="2000" b="1" i="0" baseline="0"/>
                      <a:pPr>
                        <a:defRPr sz="1197" b="0" i="0" u="none" strike="noStrike" kern="1200" baseline="0">
                          <a:solidFill>
                            <a:schemeClr val="tx1">
                              <a:lumMod val="75000"/>
                              <a:lumOff val="25000"/>
                            </a:schemeClr>
                          </a:solidFill>
                          <a:latin typeface="+mn-lt"/>
                          <a:ea typeface="+mn-ea"/>
                          <a:cs typeface="+mn-cs"/>
                        </a:defRPr>
                      </a:pPr>
                      <a:t>[パーセンテージ]</a:t>
                    </a:fld>
                    <a:endParaRPr lang="ja-JP" altLang="en-US" b="1" i="0" baseline="0" dirty="0" smtClean="0"/>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layout>
                    <c:manualLayout>
                      <c:w val="0.28315625"/>
                      <c:h val="0.24382029750121201"/>
                    </c:manualLayout>
                  </c15:layout>
                  <c15:dlblFieldTable/>
                  <c15:showDataLabelsRange val="0"/>
                </c:ext>
                <c:ext xmlns:c16="http://schemas.microsoft.com/office/drawing/2014/chart" uri="{C3380CC4-5D6E-409C-BE32-E72D297353CC}">
                  <c16:uniqueId val="{00000001-3A2D-457A-909D-36043C8AA23E}"/>
                </c:ext>
              </c:extLst>
            </c:dLbl>
            <c:dLbl>
              <c:idx val="1"/>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16FD9AEE-D07F-4E16-B5EE-EF80C43DF812}" type="CATEGORYNAME">
                      <a:rPr lang="ja-JP" altLang="en-US" sz="2400" b="1" i="0" baseline="0" smtClean="0">
                        <a:latin typeface="メイリオ" panose="020B0604030504040204" pitchFamily="50" charset="-128"/>
                        <a:ea typeface="メイリオ" panose="020B0604030504040204" pitchFamily="50" charset="-128"/>
                      </a:rPr>
                      <a:pPr>
                        <a:defRPr sz="1197" b="0" i="0" u="none" strike="noStrike" kern="1200" baseline="0">
                          <a:solidFill>
                            <a:schemeClr val="tx1">
                              <a:lumMod val="75000"/>
                              <a:lumOff val="25000"/>
                            </a:schemeClr>
                          </a:solidFill>
                          <a:latin typeface="+mn-lt"/>
                          <a:ea typeface="+mn-ea"/>
                          <a:cs typeface="+mn-cs"/>
                        </a:defRPr>
                      </a:pPr>
                      <a:t>[分類名]</a:t>
                    </a:fld>
                    <a:endParaRPr lang="ja-JP" altLang="en-US" sz="2400" b="1" i="0" baseline="0" dirty="0" smtClean="0">
                      <a:latin typeface="メイリオ" panose="020B0604030504040204" pitchFamily="50" charset="-128"/>
                      <a:ea typeface="メイリオ" panose="020B0604030504040204" pitchFamily="50" charset="-128"/>
                    </a:endParaRPr>
                  </a:p>
                  <a:p>
                    <a:pPr>
                      <a:defRPr sz="1197" b="0" i="0" u="none" strike="noStrike" kern="1200" baseline="0">
                        <a:solidFill>
                          <a:schemeClr val="tx1">
                            <a:lumMod val="75000"/>
                            <a:lumOff val="25000"/>
                          </a:schemeClr>
                        </a:solidFill>
                        <a:latin typeface="+mn-lt"/>
                        <a:ea typeface="+mn-ea"/>
                        <a:cs typeface="+mn-cs"/>
                      </a:defRPr>
                    </a:pPr>
                    <a:r>
                      <a:rPr lang="ja-JP" altLang="en-US" sz="2400" b="1" i="0" baseline="0" dirty="0" smtClean="0">
                        <a:latin typeface="メイリオ" panose="020B0604030504040204" pitchFamily="50" charset="-128"/>
                        <a:ea typeface="メイリオ" panose="020B0604030504040204" pitchFamily="50" charset="-128"/>
                      </a:rPr>
                      <a:t> </a:t>
                    </a:r>
                    <a:fld id="{9F32A732-6F8A-473F-AC75-8BF98C281D15}" type="PERCENTAGE">
                      <a:rPr lang="en-US" altLang="ja-JP" sz="2400" b="1" i="0" baseline="0" smtClean="0">
                        <a:latin typeface="メイリオ" panose="020B0604030504040204" pitchFamily="50" charset="-128"/>
                        <a:ea typeface="メイリオ" panose="020B0604030504040204" pitchFamily="50" charset="-128"/>
                      </a:rPr>
                      <a:pPr>
                        <a:defRPr sz="1197" b="0" i="0" u="none" strike="noStrike" kern="1200" baseline="0">
                          <a:solidFill>
                            <a:schemeClr val="tx1">
                              <a:lumMod val="75000"/>
                              <a:lumOff val="25000"/>
                            </a:schemeClr>
                          </a:solidFill>
                          <a:latin typeface="+mn-lt"/>
                          <a:ea typeface="+mn-ea"/>
                          <a:cs typeface="+mn-cs"/>
                        </a:defRPr>
                      </a:pPr>
                      <a:t>[パーセンテージ]</a:t>
                    </a:fld>
                    <a:endParaRPr lang="ja-JP" altLang="en-US" sz="2400" b="1" i="0" baseline="0" dirty="0" smtClean="0">
                      <a:latin typeface="メイリオ" panose="020B0604030504040204" pitchFamily="50" charset="-128"/>
                      <a:ea typeface="メイリオ" panose="020B0604030504040204" pitchFamily="50" charset="-128"/>
                    </a:endParaRPr>
                  </a:p>
                </c:rich>
              </c:tx>
              <c:spPr>
                <a:noFill/>
                <a:ln>
                  <a:noFill/>
                </a:ln>
                <a:effectLst/>
              </c:spPr>
              <c:dLblPos val="ct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layout/>
                  <c15:dlblFieldTable/>
                  <c15:showDataLabelsRange val="0"/>
                </c:ext>
                <c:ext xmlns:c16="http://schemas.microsoft.com/office/drawing/2014/chart" uri="{C3380CC4-5D6E-409C-BE32-E72D297353CC}">
                  <c16:uniqueId val="{00000002-3A2D-457A-909D-36043C8AA23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分かる</c:v>
                </c:pt>
                <c:pt idx="1">
                  <c:v>分からない</c:v>
                </c:pt>
              </c:strCache>
            </c:strRef>
          </c:cat>
          <c:val>
            <c:numRef>
              <c:f>Sheet1!$B$2:$B$5</c:f>
              <c:numCache>
                <c:formatCode>0%</c:formatCode>
                <c:ptCount val="4"/>
                <c:pt idx="0">
                  <c:v>0.09</c:v>
                </c:pt>
                <c:pt idx="1">
                  <c:v>0.91</c:v>
                </c:pt>
              </c:numCache>
            </c:numRef>
          </c:val>
          <c:extLst>
            <c:ext xmlns:c16="http://schemas.microsoft.com/office/drawing/2014/chart" uri="{C3380CC4-5D6E-409C-BE32-E72D297353CC}">
              <c16:uniqueId val="{00000000-3A2D-457A-909D-36043C8AA23E}"/>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2400" b="1" i="0" baseline="0" dirty="0" smtClean="0">
                <a:latin typeface="メイリオ" panose="020B0604030504040204" pitchFamily="50" charset="-128"/>
                <a:ea typeface="メイリオ" panose="020B0604030504040204" pitchFamily="50" charset="-128"/>
              </a:rPr>
              <a:t>洗濯で失敗したことはありますか？</a:t>
            </a:r>
            <a:endParaRPr lang="ja-JP" altLang="en-US" sz="2400" b="1" i="0" baseline="0" dirty="0">
              <a:latin typeface="メイリオ" panose="020B0604030504040204" pitchFamily="50" charset="-128"/>
              <a:ea typeface="メイリオ" panose="020B0604030504040204" pitchFamily="50" charset="-128"/>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売上高</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87-42CC-9EA0-A3630528AB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C62-41A3-A8F4-5326C989EB45}"/>
              </c:ext>
            </c:extLst>
          </c:dPt>
          <c:dLbls>
            <c:dLbl>
              <c:idx val="0"/>
              <c:layout>
                <c:manualLayout>
                  <c:x val="-0.11939111712598426"/>
                  <c:y val="-0.10784557737330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ja-JP" altLang="en-US" sz="2000" b="1" i="0" baseline="0" dirty="0" smtClean="0"/>
                      <a:t>失敗したことがない</a:t>
                    </a:r>
                  </a:p>
                  <a:p>
                    <a:pPr>
                      <a:defRPr/>
                    </a:pPr>
                    <a:r>
                      <a:rPr lang="en-US" altLang="ja-JP" sz="2000" b="1" i="0" baseline="0" dirty="0" smtClean="0"/>
                      <a:t>45.10%</a:t>
                    </a:r>
                    <a:endParaRPr lang="ja-JP" altLang="en-US" sz="2000" b="1" i="0" baseline="0"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1"/>
              <c:showSerName val="0"/>
              <c:showPercent val="0"/>
              <c:showBubbleSize val="0"/>
              <c:extLst>
                <c:ext xmlns:c15="http://schemas.microsoft.com/office/drawing/2012/chart" uri="{CE6537A1-D6FC-4f65-9D91-7224C49458BB}">
                  <c15:layout>
                    <c:manualLayout>
                      <c:w val="0.3125"/>
                      <c:h val="0.31494498645890179"/>
                    </c:manualLayout>
                  </c15:layout>
                </c:ext>
                <c:ext xmlns:c16="http://schemas.microsoft.com/office/drawing/2014/chart" uri="{C3380CC4-5D6E-409C-BE32-E72D297353CC}">
                  <c16:uniqueId val="{00000001-1987-42CC-9EA0-A3630528AB5C}"/>
                </c:ext>
              </c:extLst>
            </c:dLbl>
            <c:dLbl>
              <c:idx val="1"/>
              <c:layout>
                <c:manualLayout>
                  <c:x val="0.11562500000000001"/>
                  <c:y val="0.1328357111323661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ja-JP" altLang="en-US" sz="2000" b="1" i="0" baseline="0" dirty="0" smtClean="0"/>
                      <a:t>失敗したことがある </a:t>
                    </a:r>
                  </a:p>
                  <a:p>
                    <a:pPr>
                      <a:defRPr/>
                    </a:pPr>
                    <a:r>
                      <a:rPr lang="en-US" altLang="ja-JP" sz="2000" b="1" i="0" baseline="0" dirty="0" smtClean="0"/>
                      <a:t>54.90%</a:t>
                    </a:r>
                    <a:endParaRPr lang="ja-JP" altLang="en-US" sz="2000" b="1" i="0" baseline="0"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1"/>
              <c:showSerName val="0"/>
              <c:showPercent val="0"/>
              <c:showBubbleSize val="0"/>
              <c:extLst>
                <c:ext xmlns:c15="http://schemas.microsoft.com/office/drawing/2012/chart" uri="{CE6537A1-D6FC-4f65-9D91-7224C49458BB}">
                  <c15:layout>
                    <c:manualLayout>
                      <c:w val="0.3"/>
                      <c:h val="0.32394617835822659"/>
                    </c:manualLayout>
                  </c15:layout>
                </c:ext>
                <c:ext xmlns:c16="http://schemas.microsoft.com/office/drawing/2014/chart" uri="{C3380CC4-5D6E-409C-BE32-E72D297353CC}">
                  <c16:uniqueId val="{00000003-5C62-41A3-A8F4-5326C989EB4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分からない</c:v>
                </c:pt>
                <c:pt idx="1">
                  <c:v>分かる</c:v>
                </c:pt>
              </c:strCache>
            </c:strRef>
          </c:cat>
          <c:val>
            <c:numRef>
              <c:f>Sheet1!$B$2:$B$3</c:f>
              <c:numCache>
                <c:formatCode>General</c:formatCode>
                <c:ptCount val="2"/>
                <c:pt idx="0">
                  <c:v>45.1</c:v>
                </c:pt>
                <c:pt idx="1">
                  <c:v>54.9</c:v>
                </c:pt>
              </c:numCache>
            </c:numRef>
          </c:val>
          <c:extLst>
            <c:ext xmlns:c16="http://schemas.microsoft.com/office/drawing/2014/chart" uri="{C3380CC4-5D6E-409C-BE32-E72D297353CC}">
              <c16:uniqueId val="{00000000-1987-42CC-9EA0-A3630528AB5C}"/>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メイリオ" panose="020B0604030504040204" pitchFamily="50" charset="-128"/>
                <a:cs typeface="+mn-cs"/>
              </a:defRPr>
            </a:pPr>
            <a:r>
              <a:rPr lang="ja-JP" altLang="en-US" sz="2400" b="1" i="0" baseline="0" dirty="0" smtClean="0">
                <a:ea typeface="メイリオ" panose="020B0604030504040204" pitchFamily="50" charset="-128"/>
              </a:rPr>
              <a:t>洗濯タグを気にしたことはありますか？</a:t>
            </a:r>
            <a:endParaRPr lang="ja-JP" altLang="en-US" sz="2400" b="1" i="0" baseline="0" dirty="0">
              <a:ea typeface="メイリオ" panose="020B0604030504040204" pitchFamily="50" charset="-128"/>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メイリオ" panose="020B0604030504040204" pitchFamily="50" charset="-128"/>
              <a:cs typeface="+mn-cs"/>
            </a:defRPr>
          </a:pPr>
          <a:endParaRPr lang="ja-JP"/>
        </a:p>
      </c:txPr>
    </c:title>
    <c:autoTitleDeleted val="0"/>
    <c:plotArea>
      <c:layout/>
      <c:pie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9A30-4D63-BA3F-6527A04098E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9A30-4D63-BA3F-6527A04098E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528-4C4F-BA53-A1DF6E07403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528-4C4F-BA53-A1DF6E07403C}"/>
              </c:ext>
            </c:extLst>
          </c:dPt>
          <c:dLbls>
            <c:dLbl>
              <c:idx val="0"/>
              <c:layout>
                <c:manualLayout>
                  <c:x val="-8.2851173537114575E-2"/>
                  <c:y val="-0.1610653096745477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0D008B3D-E58D-4E93-A29B-B9E9CCC3BB59}" type="CATEGORYNAME">
                      <a:rPr lang="ja-JP" altLang="en-US" sz="2000" b="1" smtClean="0">
                        <a:latin typeface="Broadway" panose="04040905080B02020502" pitchFamily="82" charset="0"/>
                      </a:rPr>
                      <a:pPr>
                        <a:defRPr/>
                      </a:pPr>
                      <a:t>[分類名]</a:t>
                    </a:fld>
                    <a:r>
                      <a:rPr lang="ja-JP" altLang="en-US" sz="2000" b="1" baseline="0" dirty="0" smtClean="0">
                        <a:latin typeface="Broadway" panose="04040905080B02020502" pitchFamily="82" charset="0"/>
                      </a:rPr>
                      <a:t> </a:t>
                    </a:r>
                    <a:r>
                      <a:rPr lang="en-US" altLang="ja-JP" sz="2000" b="1" baseline="0" dirty="0" smtClean="0">
                        <a:latin typeface="メイリオ" panose="020B0604030504040204" pitchFamily="50" charset="-128"/>
                        <a:ea typeface="メイリオ" panose="020B0604030504040204" pitchFamily="50" charset="-128"/>
                      </a:rPr>
                      <a:t>49.10%</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ja-JP"/>
                </a:p>
              </c:txPr>
              <c:showLegendKey val="0"/>
              <c:showVal val="0"/>
              <c:showCatName val="1"/>
              <c:showSerName val="1"/>
              <c:showPercent val="1"/>
              <c:showBubbleSize val="0"/>
              <c:extLst>
                <c:ext xmlns:c15="http://schemas.microsoft.com/office/drawing/2012/chart" uri="{CE6537A1-D6FC-4f65-9D91-7224C49458BB}">
                  <c15:layout>
                    <c:manualLayout>
                      <c:w val="0.38359303564414393"/>
                      <c:h val="0.21654742054133533"/>
                    </c:manualLayout>
                  </c15:layout>
                  <c15:dlblFieldTable/>
                  <c15:showDataLabelsRange val="0"/>
                </c:ext>
                <c:ext xmlns:c16="http://schemas.microsoft.com/office/drawing/2014/chart" uri="{C3380CC4-5D6E-409C-BE32-E72D297353CC}">
                  <c16:uniqueId val="{00000002-9A30-4D63-BA3F-6527A04098E2}"/>
                </c:ext>
              </c:extLst>
            </c:dLbl>
            <c:dLbl>
              <c:idx val="1"/>
              <c:layout>
                <c:manualLayout>
                  <c:x val="0.14739917573362937"/>
                  <c:y val="0.1285949329807988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1DF55921-4EE7-421A-9D49-EE2A32E9066E}" type="CATEGORYNAME">
                      <a:rPr lang="ja-JP" altLang="en-US" sz="2000" b="1" i="0" baseline="0" smtClean="0"/>
                      <a:pPr>
                        <a:defRPr/>
                      </a:pPr>
                      <a:t>[分類名]</a:t>
                    </a:fld>
                    <a:endParaRPr lang="ja-JP" altLang="en-US" sz="2000" b="1" i="0" baseline="0" dirty="0" smtClean="0"/>
                  </a:p>
                  <a:p>
                    <a:pPr>
                      <a:defRPr/>
                    </a:pPr>
                    <a:r>
                      <a:rPr lang="en-US" altLang="ja-JP" sz="2000" b="1" i="0" baseline="0" dirty="0" smtClean="0"/>
                      <a:t>50.90%</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ja-JP"/>
                </a:p>
              </c:txPr>
              <c:showLegendKey val="0"/>
              <c:showVal val="1"/>
              <c:showCatName val="1"/>
              <c:showSerName val="0"/>
              <c:showPercent val="0"/>
              <c:showBubbleSize val="0"/>
              <c:extLst>
                <c:ext xmlns:c15="http://schemas.microsoft.com/office/drawing/2012/chart" uri="{CE6537A1-D6FC-4f65-9D91-7224C49458BB}">
                  <c15:layout>
                    <c:manualLayout>
                      <c:w val="0.35295886960311851"/>
                      <c:h val="0.28263656836888573"/>
                    </c:manualLayout>
                  </c15:layout>
                  <c15:dlblFieldTable/>
                  <c15:showDataLabelsRange val="0"/>
                </c:ext>
                <c:ext xmlns:c16="http://schemas.microsoft.com/office/drawing/2014/chart" uri="{C3380CC4-5D6E-409C-BE32-E72D297353CC}">
                  <c16:uniqueId val="{00000001-9A30-4D63-BA3F-6527A04098E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Sheet1!$A$2:$A$5</c:f>
              <c:strCache>
                <c:ptCount val="2"/>
                <c:pt idx="0">
                  <c:v>気にしたことがある</c:v>
                </c:pt>
                <c:pt idx="1">
                  <c:v>気にしたことがない</c:v>
                </c:pt>
              </c:strCache>
            </c:strRef>
          </c:cat>
          <c:val>
            <c:numRef>
              <c:f>Sheet1!$B$2:$B$5</c:f>
              <c:numCache>
                <c:formatCode>0.00%</c:formatCode>
                <c:ptCount val="4"/>
                <c:pt idx="0">
                  <c:v>0.49099999999999999</c:v>
                </c:pt>
                <c:pt idx="1">
                  <c:v>0.50900000000000001</c:v>
                </c:pt>
              </c:numCache>
            </c:numRef>
          </c:val>
          <c:extLst>
            <c:ext xmlns:c16="http://schemas.microsoft.com/office/drawing/2014/chart" uri="{C3380CC4-5D6E-409C-BE32-E72D297353CC}">
              <c16:uniqueId val="{00000000-9A30-4D63-BA3F-6527A04098E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C1849-3898-45D1-BC29-3EAA602BD863}" type="datetimeFigureOut">
              <a:rPr kumimoji="1" lang="ja-JP" altLang="en-US" smtClean="0"/>
              <a:t>2018/11/27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D8CA0-0072-42BF-84EF-CCAC0FD2BD61}" type="slidenum">
              <a:rPr kumimoji="1" lang="ja-JP" altLang="en-US" smtClean="0"/>
              <a:t>‹#›</a:t>
            </a:fld>
            <a:endParaRPr kumimoji="1" lang="ja-JP" altLang="en-US"/>
          </a:p>
        </p:txBody>
      </p:sp>
    </p:spTree>
    <p:extLst>
      <p:ext uri="{BB962C8B-B14F-4D97-AF65-F5344CB8AC3E}">
        <p14:creationId xmlns:p14="http://schemas.microsoft.com/office/powerpoint/2010/main" val="31317455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下村「審査員の皆様、学生の皆様、長い間お疲れ様です</a:t>
            </a:r>
            <a:endParaRPr kumimoji="1" lang="en-US" altLang="ja-JP" dirty="0" smtClean="0"/>
          </a:p>
          <a:p>
            <a:r>
              <a:rPr kumimoji="1" lang="ja-JP" altLang="en-US" dirty="0" smtClean="0"/>
              <a:t>これで最後の発表になりますので、どうぞ肩の力を抜いて気楽に聞いてください」</a:t>
            </a:r>
          </a:p>
          <a:p>
            <a:r>
              <a:rPr kumimoji="1" lang="ja-JP" altLang="en-US" dirty="0" smtClean="0"/>
              <a:t>下「それでは「</a:t>
            </a:r>
            <a:r>
              <a:rPr kumimoji="1" lang="ja-JP" altLang="en-US" dirty="0" smtClean="0"/>
              <a:t>せんたくん」のプレゼンテーションを始めさせてていただきます</a:t>
            </a:r>
            <a:r>
              <a:rPr kumimoji="1" lang="ja-JP" altLang="en-US" dirty="0" smtClean="0"/>
              <a:t>」</a:t>
            </a:r>
            <a:endParaRPr kumimoji="1" lang="en-US" altLang="ja-JP" dirty="0" smtClean="0"/>
          </a:p>
          <a:p>
            <a:endParaRPr kumimoji="1" lang="en-US" altLang="ja-JP" dirty="0" smtClean="0"/>
          </a:p>
          <a:p>
            <a:r>
              <a:rPr kumimoji="1" lang="ja-JP" altLang="en-US" dirty="0" smtClean="0"/>
              <a:t>下村「よろしくお願いします」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坂質「よろしくお願いします</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1</a:t>
            </a:fld>
            <a:endParaRPr kumimoji="1" lang="ja-JP" altLang="en-US"/>
          </a:p>
        </p:txBody>
      </p:sp>
    </p:spTree>
    <p:extLst>
      <p:ext uri="{BB962C8B-B14F-4D97-AF65-F5344CB8AC3E}">
        <p14:creationId xmlns:p14="http://schemas.microsoft.com/office/powerpoint/2010/main" val="255629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坂本「ありました」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14</a:t>
            </a:fld>
            <a:endParaRPr kumimoji="1" lang="ja-JP" altLang="en-US"/>
          </a:p>
        </p:txBody>
      </p:sp>
    </p:spTree>
    <p:extLst>
      <p:ext uri="{BB962C8B-B14F-4D97-AF65-F5344CB8AC3E}">
        <p14:creationId xmlns:p14="http://schemas.microsoft.com/office/powerpoint/2010/main" val="3908876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下村「調べてわかったこととして、</a:t>
            </a:r>
            <a:r>
              <a:rPr kumimoji="1" lang="en-US" altLang="ja-JP" dirty="0" smtClean="0"/>
              <a:t>5</a:t>
            </a:r>
            <a:r>
              <a:rPr kumimoji="1" lang="ja-JP" altLang="en-US" dirty="0" smtClean="0"/>
              <a:t>万ダウンロードされていることから、一定の閲覧数が見込ます</a:t>
            </a:r>
            <a:endParaRPr kumimoji="1" lang="en-US" altLang="ja-JP" dirty="0" smtClean="0"/>
          </a:p>
          <a:p>
            <a:r>
              <a:rPr kumimoji="1" lang="ja-JP" altLang="en-US" dirty="0" smtClean="0"/>
              <a:t>ただ</a:t>
            </a:r>
            <a:r>
              <a:rPr kumimoji="1" lang="ja-JP" altLang="en-US" dirty="0" err="1" smtClean="0"/>
              <a:t>！、</a:t>
            </a:r>
            <a:r>
              <a:rPr kumimoji="1" lang="ja-JP" altLang="en-US" dirty="0" smtClean="0"/>
              <a:t>不便だったところがあります</a:t>
            </a:r>
            <a:r>
              <a:rPr kumimoji="1" lang="ja-JP" altLang="en-US" dirty="0" smtClean="0"/>
              <a:t>！既存のアプリだとタグを一つ一つタップしないといけないのです</a:t>
            </a:r>
            <a:endParaRPr kumimoji="1" lang="en-US" altLang="ja-JP" dirty="0" smtClean="0"/>
          </a:p>
          <a:p>
            <a:r>
              <a:rPr kumimoji="1" lang="ja-JP" altLang="en-US" dirty="0" smtClean="0"/>
              <a:t>表示が７個とか８個とかある服だと面倒くさい」</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15</a:t>
            </a:fld>
            <a:endParaRPr kumimoji="1" lang="ja-JP" altLang="en-US"/>
          </a:p>
        </p:txBody>
      </p:sp>
    </p:spTree>
    <p:extLst>
      <p:ext uri="{BB962C8B-B14F-4D97-AF65-F5344CB8AC3E}">
        <p14:creationId xmlns:p14="http://schemas.microsoft.com/office/powerpoint/2010/main" val="1001883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坂本「そこでせんたくん」</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16</a:t>
            </a:fld>
            <a:endParaRPr kumimoji="1" lang="ja-JP" altLang="en-US"/>
          </a:p>
        </p:txBody>
      </p:sp>
    </p:spTree>
    <p:extLst>
      <p:ext uri="{BB962C8B-B14F-4D97-AF65-F5344CB8AC3E}">
        <p14:creationId xmlns:p14="http://schemas.microsoft.com/office/powerpoint/2010/main" val="1362424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坂本「せん</a:t>
            </a:r>
            <a:r>
              <a:rPr kumimoji="1" lang="ja-JP" altLang="en-US" dirty="0" err="1" smtClean="0"/>
              <a:t>たくんには</a:t>
            </a:r>
            <a:r>
              <a:rPr kumimoji="1" lang="ja-JP" altLang="en-US" dirty="0" smtClean="0"/>
              <a:t>大きく分けて４つの機能があります」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17</a:t>
            </a:fld>
            <a:endParaRPr kumimoji="1" lang="ja-JP" altLang="en-US"/>
          </a:p>
        </p:txBody>
      </p:sp>
    </p:spTree>
    <p:extLst>
      <p:ext uri="{BB962C8B-B14F-4D97-AF65-F5344CB8AC3E}">
        <p14:creationId xmlns:p14="http://schemas.microsoft.com/office/powerpoint/2010/main" val="608312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坂本「一つ目は</a:t>
            </a:r>
            <a:r>
              <a:rPr kumimoji="1" lang="ja-JP" altLang="en-US" sz="1200" dirty="0" smtClean="0">
                <a:latin typeface="メイリオ" panose="020B0604030504040204" pitchFamily="50" charset="-128"/>
                <a:ea typeface="メイリオ" panose="020B0604030504040204" pitchFamily="50" charset="-128"/>
              </a:rPr>
              <a:t>直感的に</a:t>
            </a:r>
            <a:r>
              <a:rPr lang="ja-JP" altLang="en-US" sz="1200" dirty="0" smtClean="0">
                <a:latin typeface="メイリオ" panose="020B0604030504040204" pitchFamily="50" charset="-128"/>
                <a:ea typeface="メイリオ" panose="020B0604030504040204" pitchFamily="50" charset="-128"/>
              </a:rPr>
              <a:t>操作出来る</a:t>
            </a:r>
            <a:r>
              <a:rPr lang="en-US" altLang="ja-JP" sz="1200" dirty="0" smtClean="0">
                <a:latin typeface="メイリオ" panose="020B0604030504040204" pitchFamily="50" charset="-128"/>
                <a:ea typeface="メイリオ" panose="020B0604030504040204" pitchFamily="50" charset="-128"/>
              </a:rPr>
              <a:t>UI</a:t>
            </a:r>
            <a:r>
              <a:rPr lang="ja-JP" altLang="en-US" sz="1200" dirty="0" smtClean="0">
                <a:latin typeface="メイリオ" panose="020B0604030504040204" pitchFamily="50" charset="-128"/>
                <a:ea typeface="メイリオ" panose="020B0604030504040204" pitchFamily="50" charset="-128"/>
              </a:rPr>
              <a:t>！！</a:t>
            </a:r>
            <a:r>
              <a:rPr kumimoji="1" lang="ja-JP" altLang="en-US" dirty="0" smtClean="0"/>
              <a:t>」</a:t>
            </a:r>
            <a:endParaRPr kumimoji="1" lang="en-US" altLang="ja-JP" dirty="0" smtClean="0"/>
          </a:p>
          <a:p>
            <a:r>
              <a:rPr kumimoji="1" lang="ja-JP" altLang="en-US" dirty="0" smtClean="0"/>
              <a:t>下村「機械操作が苦手な人でも簡単操作できるようにデザインしました。</a:t>
            </a:r>
            <a:endParaRPr kumimoji="1" lang="en-US" altLang="ja-JP" dirty="0" smtClean="0"/>
          </a:p>
          <a:p>
            <a:r>
              <a:rPr kumimoji="1" lang="ja-JP" altLang="en-US" dirty="0" smtClean="0"/>
              <a:t>トップ画面には横浜の素晴らしい景色を採用させていただきました</a:t>
            </a:r>
            <a:endParaRPr kumimoji="1" lang="en-US" altLang="ja-JP" dirty="0" smtClean="0"/>
          </a:p>
          <a:p>
            <a:r>
              <a:rPr kumimoji="1" lang="ja-JP" altLang="en-US" dirty="0" smtClean="0"/>
              <a:t>ちょうど今私たちがいるビル</a:t>
            </a:r>
            <a:r>
              <a:rPr kumimoji="1" lang="ja-JP" altLang="en-US" dirty="0" smtClean="0"/>
              <a:t>も小さく見える</a:t>
            </a:r>
            <a:r>
              <a:rPr kumimoji="1" lang="ja-JP" altLang="en-US" dirty="0" smtClean="0"/>
              <a:t>かと思います</a:t>
            </a:r>
            <a:endParaRPr kumimoji="1" lang="en-US" altLang="ja-JP" dirty="0" smtClean="0"/>
          </a:p>
          <a:p>
            <a:r>
              <a:rPr kumimoji="1" lang="ja-JP" altLang="en-US" dirty="0" smtClean="0"/>
              <a:t>こちらのトップ画面も夜景</a:t>
            </a:r>
            <a:r>
              <a:rPr kumimoji="1" lang="en-US" altLang="ja-JP" dirty="0" smtClean="0"/>
              <a:t>ver.</a:t>
            </a:r>
            <a:r>
              <a:rPr kumimoji="1" lang="ja-JP" altLang="en-US" dirty="0" smtClean="0"/>
              <a:t>など３種類がランダムで表示されます」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18</a:t>
            </a:fld>
            <a:endParaRPr kumimoji="1" lang="ja-JP" altLang="en-US"/>
          </a:p>
        </p:txBody>
      </p:sp>
    </p:spTree>
    <p:extLst>
      <p:ext uri="{BB962C8B-B14F-4D97-AF65-F5344CB8AC3E}">
        <p14:creationId xmlns:p14="http://schemas.microsoft.com/office/powerpoint/2010/main" val="945244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坂本「２つ目は天気予報機能」</a:t>
            </a:r>
            <a:endParaRPr kumimoji="1" lang="en-US" altLang="ja-JP" dirty="0" smtClean="0"/>
          </a:p>
          <a:p>
            <a:r>
              <a:rPr kumimoji="1" lang="ja-JP" altLang="en-US" dirty="0" smtClean="0"/>
              <a:t>下村「４７都道府県の対応しており、現在の天気・気温・湿度と３時間ごとの天気を表示できます</a:t>
            </a:r>
            <a:endParaRPr kumimoji="1" lang="en-US" altLang="ja-JP" dirty="0" smtClean="0"/>
          </a:p>
          <a:p>
            <a:r>
              <a:rPr kumimoji="1" lang="ja-JP" altLang="en-US" dirty="0" smtClean="0"/>
              <a:t>明日明後日までの気温や天気も見ることが出来ます</a:t>
            </a:r>
            <a:endParaRPr kumimoji="1" lang="en-US" altLang="ja-JP" dirty="0" smtClean="0"/>
          </a:p>
          <a:p>
            <a:r>
              <a:rPr kumimoji="1" lang="ja-JP" altLang="en-US" dirty="0" smtClean="0"/>
              <a:t>また、ここで利用している</a:t>
            </a:r>
            <a:r>
              <a:rPr kumimoji="1" lang="en-US" altLang="ja-JP" dirty="0" smtClean="0"/>
              <a:t>open</a:t>
            </a:r>
            <a:r>
              <a:rPr kumimoji="1" lang="en-US" altLang="ja-JP" baseline="0" dirty="0" smtClean="0"/>
              <a:t> weather API</a:t>
            </a:r>
            <a:r>
              <a:rPr kumimoji="1" lang="ja-JP" altLang="en-US" baseline="0" dirty="0" smtClean="0"/>
              <a:t>は世界中の都市に対応しているので、将来的には世界中の都市の気温も表示することが出来ます</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19</a:t>
            </a:fld>
            <a:endParaRPr kumimoji="1" lang="ja-JP" altLang="en-US"/>
          </a:p>
        </p:txBody>
      </p:sp>
    </p:spTree>
    <p:extLst>
      <p:ext uri="{BB962C8B-B14F-4D97-AF65-F5344CB8AC3E}">
        <p14:creationId xmlns:p14="http://schemas.microsoft.com/office/powerpoint/2010/main" val="1553260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坂本「３つ目は多言語機能」</a:t>
            </a:r>
            <a:endParaRPr kumimoji="1" lang="en-US" altLang="ja-JP" dirty="0" smtClean="0"/>
          </a:p>
          <a:p>
            <a:r>
              <a:rPr kumimoji="1" lang="ja-JP" altLang="en-US" dirty="0" smtClean="0"/>
              <a:t>下村「右上のプルダウンメニューから簡単に変更が可能</a:t>
            </a:r>
            <a:r>
              <a:rPr kumimoji="1" lang="ja-JP" altLang="en-US" dirty="0" smtClean="0"/>
              <a:t>です</a:t>
            </a:r>
            <a:endParaRPr kumimoji="1" lang="en-US" altLang="ja-JP" dirty="0" smtClean="0"/>
          </a:p>
          <a:p>
            <a:r>
              <a:rPr kumimoji="1" lang="ja-JP" altLang="en-US" dirty="0" smtClean="0"/>
              <a:t>現在</a:t>
            </a:r>
            <a:r>
              <a:rPr kumimoji="1" lang="ja-JP" altLang="en-US" dirty="0" smtClean="0"/>
              <a:t>は日本語、英語、中国語に対応しています」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20</a:t>
            </a:fld>
            <a:endParaRPr kumimoji="1" lang="ja-JP" altLang="en-US"/>
          </a:p>
        </p:txBody>
      </p:sp>
    </p:spTree>
    <p:extLst>
      <p:ext uri="{BB962C8B-B14F-4D97-AF65-F5344CB8AC3E}">
        <p14:creationId xmlns:p14="http://schemas.microsoft.com/office/powerpoint/2010/main" val="879975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坂本「４つ目はせん</a:t>
            </a:r>
            <a:r>
              <a:rPr kumimoji="1" lang="ja-JP" altLang="en-US" dirty="0" err="1" smtClean="0"/>
              <a:t>たくんの</a:t>
            </a:r>
            <a:r>
              <a:rPr kumimoji="1" lang="ja-JP" altLang="en-US" dirty="0" smtClean="0"/>
              <a:t>目玉である機能、画像認識」</a:t>
            </a:r>
            <a:endParaRPr kumimoji="1" lang="en-US" altLang="ja-JP" dirty="0" smtClean="0"/>
          </a:p>
          <a:p>
            <a:r>
              <a:rPr kumimoji="1" lang="ja-JP" altLang="en-US" dirty="0" smtClean="0"/>
              <a:t>下村「既存のアプリでは調べるのに時間がかかったが、せん</a:t>
            </a:r>
            <a:r>
              <a:rPr kumimoji="1" lang="ja-JP" altLang="en-US" dirty="0" err="1" smtClean="0"/>
              <a:t>たくんは</a:t>
            </a:r>
            <a:r>
              <a:rPr kumimoji="1" lang="ja-JP" altLang="en-US" dirty="0" smtClean="0"/>
              <a:t>画像認識機能によって調べたい洗濯表示の写真を撮るだけで、即座に結果がわかります</a:t>
            </a:r>
            <a:endParaRPr kumimoji="1" lang="en-US" altLang="ja-JP" dirty="0" smtClean="0"/>
          </a:p>
          <a:p>
            <a:r>
              <a:rPr kumimoji="1" lang="ja-JP" altLang="en-US" dirty="0" smtClean="0"/>
              <a:t>また、ライブラリーも実装しているので、そこから調べることも出来ます」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21</a:t>
            </a:fld>
            <a:endParaRPr kumimoji="1" lang="ja-JP" altLang="en-US"/>
          </a:p>
        </p:txBody>
      </p:sp>
    </p:spTree>
    <p:extLst>
      <p:ext uri="{BB962C8B-B14F-4D97-AF65-F5344CB8AC3E}">
        <p14:creationId xmlns:p14="http://schemas.microsoft.com/office/powerpoint/2010/main" val="1115961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坂本「素晴らしい機能を</a:t>
            </a:r>
            <a:r>
              <a:rPr kumimoji="1" lang="ja-JP" altLang="en-US" dirty="0" err="1" smtClean="0"/>
              <a:t>備えたせんたくんですが</a:t>
            </a:r>
            <a:r>
              <a:rPr kumimoji="1" lang="ja-JP" altLang="en-US" dirty="0" smtClean="0"/>
              <a:t>、これだけではありません。せんたくんにはさらなる躍進があります</a:t>
            </a:r>
            <a:r>
              <a:rPr kumimoji="1" lang="ja-JP" altLang="en-US" dirty="0" smtClean="0"/>
              <a:t>」</a:t>
            </a:r>
            <a:endParaRPr kumimoji="1" lang="en-US" altLang="ja-JP" dirty="0" smtClean="0"/>
          </a:p>
          <a:p>
            <a:r>
              <a:rPr kumimoji="1" lang="ja-JP" altLang="en-US" smtClean="0"/>
              <a:t>下村「将来性についてです」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23</a:t>
            </a:fld>
            <a:endParaRPr kumimoji="1" lang="ja-JP" altLang="en-US"/>
          </a:p>
        </p:txBody>
      </p:sp>
    </p:spTree>
    <p:extLst>
      <p:ext uri="{BB962C8B-B14F-4D97-AF65-F5344CB8AC3E}">
        <p14:creationId xmlns:p14="http://schemas.microsoft.com/office/powerpoint/2010/main" val="2107631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下村「まず、マップ機能の実装です</a:t>
            </a:r>
            <a:endParaRPr kumimoji="1" lang="en-US" altLang="ja-JP" dirty="0" smtClean="0"/>
          </a:p>
          <a:p>
            <a:r>
              <a:rPr kumimoji="1" lang="ja-JP" altLang="en-US" dirty="0" smtClean="0"/>
              <a:t>ジオロケーション</a:t>
            </a:r>
            <a:r>
              <a:rPr kumimoji="1" lang="en-US" altLang="ja-JP" dirty="0" smtClean="0"/>
              <a:t>API</a:t>
            </a:r>
            <a:r>
              <a:rPr kumimoji="1" lang="ja-JP" altLang="en-US" dirty="0" smtClean="0"/>
              <a:t>を利用することによって、現在地から</a:t>
            </a:r>
            <a:r>
              <a:rPr kumimoji="1" lang="ja-JP" altLang="en-US" dirty="0" smtClean="0"/>
              <a:t>近い、古着屋・クリーニング屋・コインランドリーなどの、服に</a:t>
            </a:r>
            <a:r>
              <a:rPr kumimoji="1" lang="ja-JP" altLang="en-US" dirty="0" smtClean="0"/>
              <a:t>関するお店を手軽に探すことが出来ます」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24</a:t>
            </a:fld>
            <a:endParaRPr kumimoji="1" lang="ja-JP" altLang="en-US"/>
          </a:p>
        </p:txBody>
      </p:sp>
    </p:spTree>
    <p:extLst>
      <p:ext uri="{BB962C8B-B14F-4D97-AF65-F5344CB8AC3E}">
        <p14:creationId xmlns:p14="http://schemas.microsoft.com/office/powerpoint/2010/main" val="97831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坂本質問投げかけ</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a:t>
            </a:fld>
            <a:endParaRPr kumimoji="1" lang="ja-JP" altLang="en-US"/>
          </a:p>
        </p:txBody>
      </p:sp>
    </p:spTree>
    <p:extLst>
      <p:ext uri="{BB962C8B-B14F-4D97-AF65-F5344CB8AC3E}">
        <p14:creationId xmlns:p14="http://schemas.microsoft.com/office/powerpoint/2010/main" val="1640477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下村「また、さらなる言語の追加も可能です</a:t>
            </a:r>
            <a:endParaRPr kumimoji="1" lang="en-US" altLang="ja-JP" dirty="0" smtClean="0"/>
          </a:p>
          <a:p>
            <a:r>
              <a:rPr kumimoji="1" lang="ja-JP" altLang="en-US" dirty="0" smtClean="0"/>
              <a:t>今候補に挙がっているのは韓国語・ベトナム・タイ語です」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25</a:t>
            </a:fld>
            <a:endParaRPr kumimoji="1" lang="ja-JP" altLang="en-US"/>
          </a:p>
        </p:txBody>
      </p:sp>
    </p:spTree>
    <p:extLst>
      <p:ext uri="{BB962C8B-B14F-4D97-AF65-F5344CB8AC3E}">
        <p14:creationId xmlns:p14="http://schemas.microsoft.com/office/powerpoint/2010/main" val="3968392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下村「この３カ国を選んだ理由は</a:t>
            </a:r>
            <a:endParaRPr kumimoji="1" lang="en-US" altLang="ja-JP" dirty="0" smtClean="0"/>
          </a:p>
          <a:p>
            <a:r>
              <a:rPr kumimoji="1" lang="ja-JP" altLang="en-US" dirty="0" smtClean="0"/>
              <a:t>観光庁の調査による観光客の消費額や留学生・労働者の割合が高いからです。</a:t>
            </a:r>
            <a:endParaRPr kumimoji="1" lang="en-US" altLang="ja-JP" dirty="0" smtClean="0"/>
          </a:p>
          <a:p>
            <a:r>
              <a:rPr kumimoji="1" lang="ja-JP" altLang="en-US" dirty="0" smtClean="0"/>
              <a:t>このグラフではフランス</a:t>
            </a:r>
            <a:r>
              <a:rPr kumimoji="1" lang="ja-JP" altLang="en-US" dirty="0" smtClean="0"/>
              <a:t>も上位にいますが、欧州言語は英語との親和性が高いと判断し、後回しにしています</a:t>
            </a:r>
            <a:endParaRPr kumimoji="1" lang="en-US" altLang="ja-JP" dirty="0" smtClean="0"/>
          </a:p>
          <a:p>
            <a:r>
              <a:rPr kumimoji="1" lang="ja-JP" altLang="en-US" dirty="0" smtClean="0"/>
              <a:t>」</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26</a:t>
            </a:fld>
            <a:endParaRPr kumimoji="1" lang="ja-JP" altLang="en-US"/>
          </a:p>
        </p:txBody>
      </p:sp>
    </p:spTree>
    <p:extLst>
      <p:ext uri="{BB962C8B-B14F-4D97-AF65-F5344CB8AC3E}">
        <p14:creationId xmlns:p14="http://schemas.microsoft.com/office/powerpoint/2010/main" val="893140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a:t>
            </a:r>
            <a:r>
              <a:rPr kumimoji="1" lang="ja-JP" altLang="en-US" dirty="0" smtClean="0"/>
              <a:t>「また、</a:t>
            </a:r>
            <a:r>
              <a:rPr kumimoji="1" lang="ja-JP" altLang="en-US" dirty="0" smtClean="0"/>
              <a:t>同調査によると訪日観光客の衣類に対する関心の高さもデータに表れており、せん</a:t>
            </a:r>
            <a:r>
              <a:rPr kumimoji="1" lang="ja-JP" altLang="en-US" dirty="0" err="1" smtClean="0"/>
              <a:t>たくんの</a:t>
            </a:r>
            <a:r>
              <a:rPr kumimoji="1" lang="ja-JP" altLang="en-US" dirty="0" smtClean="0"/>
              <a:t>需要の高さも見込めます」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27</a:t>
            </a:fld>
            <a:endParaRPr kumimoji="1" lang="ja-JP" altLang="en-US"/>
          </a:p>
        </p:txBody>
      </p:sp>
    </p:spTree>
    <p:extLst>
      <p:ext uri="{BB962C8B-B14F-4D97-AF65-F5344CB8AC3E}">
        <p14:creationId xmlns:p14="http://schemas.microsoft.com/office/powerpoint/2010/main" val="227891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下村「最後は、マネタイズについてです」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28</a:t>
            </a:fld>
            <a:endParaRPr kumimoji="1" lang="ja-JP" altLang="en-US"/>
          </a:p>
        </p:txBody>
      </p:sp>
    </p:spTree>
    <p:extLst>
      <p:ext uri="{BB962C8B-B14F-4D97-AF65-F5344CB8AC3E}">
        <p14:creationId xmlns:p14="http://schemas.microsoft.com/office/powerpoint/2010/main" val="3643510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下村「せん</a:t>
            </a:r>
            <a:r>
              <a:rPr kumimoji="1" lang="ja-JP" altLang="en-US" dirty="0" err="1" smtClean="0"/>
              <a:t>たくんは</a:t>
            </a:r>
            <a:r>
              <a:rPr kumimoji="1" lang="ja-JP" altLang="en-US" dirty="0" smtClean="0"/>
              <a:t>広告収入を予定しています</a:t>
            </a:r>
            <a:endParaRPr kumimoji="1" lang="en-US" altLang="ja-JP" dirty="0" smtClean="0"/>
          </a:p>
          <a:p>
            <a:r>
              <a:rPr kumimoji="1" lang="ja-JP" altLang="en-US" dirty="0" smtClean="0"/>
              <a:t>クリーニング屋や古着屋と提携し、せん</a:t>
            </a:r>
            <a:r>
              <a:rPr kumimoji="1" lang="ja-JP" altLang="en-US" dirty="0" err="1" smtClean="0"/>
              <a:t>たくんの</a:t>
            </a:r>
            <a:r>
              <a:rPr kumimoji="1" lang="ja-JP" altLang="en-US" dirty="0" smtClean="0"/>
              <a:t>広告を置いてもらうなどして、知名度の向上などを図ります」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29</a:t>
            </a:fld>
            <a:endParaRPr kumimoji="1" lang="ja-JP" altLang="en-US"/>
          </a:p>
        </p:txBody>
      </p:sp>
    </p:spTree>
    <p:extLst>
      <p:ext uri="{BB962C8B-B14F-4D97-AF65-F5344CB8AC3E}">
        <p14:creationId xmlns:p14="http://schemas.microsoft.com/office/powerpoint/2010/main" val="2263960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a:t>
            </a:r>
            <a:r>
              <a:rPr kumimoji="1" lang="ja-JP" altLang="en-US" dirty="0" smtClean="0"/>
              <a:t>「今回</a:t>
            </a:r>
            <a:r>
              <a:rPr kumimoji="1" lang="ja-JP" altLang="en-US" dirty="0" smtClean="0"/>
              <a:t>広告収入を選んだ理由として</a:t>
            </a:r>
            <a:r>
              <a:rPr kumimoji="1" lang="en-US" altLang="ja-JP" dirty="0" smtClean="0"/>
              <a:t>App </a:t>
            </a:r>
            <a:r>
              <a:rPr kumimoji="1" lang="en-US" altLang="ja-JP" dirty="0" smtClean="0"/>
              <a:t>Annie</a:t>
            </a:r>
            <a:r>
              <a:rPr kumimoji="1" lang="ja-JP" altLang="en-US" dirty="0" err="1" smtClean="0"/>
              <a:t>さんの</a:t>
            </a:r>
            <a:r>
              <a:rPr kumimoji="1" lang="ja-JP" altLang="en-US" dirty="0" smtClean="0"/>
              <a:t>調査結果を利用しました</a:t>
            </a:r>
            <a:endParaRPr kumimoji="1" lang="en-US" altLang="ja-JP" dirty="0" smtClean="0"/>
          </a:p>
          <a:p>
            <a:r>
              <a:rPr kumimoji="1" lang="ja-JP" altLang="en-US" dirty="0" smtClean="0"/>
              <a:t>そもそも課金ユーザーの課金額の８５</a:t>
            </a:r>
            <a:r>
              <a:rPr kumimoji="1" lang="en-US" altLang="ja-JP" dirty="0" smtClean="0"/>
              <a:t>%</a:t>
            </a:r>
            <a:r>
              <a:rPr kumimoji="1" lang="ja-JP" altLang="en-US" dirty="0" smtClean="0"/>
              <a:t>はゲームに支出しており、ゲーム以外のアプリにはお金を落とさないことがわかっています</a:t>
            </a:r>
            <a:endParaRPr kumimoji="1" lang="en-US" altLang="ja-JP" dirty="0" smtClean="0"/>
          </a:p>
          <a:p>
            <a:r>
              <a:rPr kumimoji="1" lang="ja-JP" altLang="en-US" dirty="0" smtClean="0"/>
              <a:t>また、広告収入の規模は年々増加しており、</a:t>
            </a:r>
            <a:r>
              <a:rPr kumimoji="1" lang="en-US" altLang="ja-JP" dirty="0" smtClean="0"/>
              <a:t>2020</a:t>
            </a:r>
            <a:r>
              <a:rPr kumimoji="1" lang="ja-JP" altLang="en-US" dirty="0" smtClean="0"/>
              <a:t>年には</a:t>
            </a:r>
            <a:r>
              <a:rPr kumimoji="1" lang="en-US" altLang="ja-JP" dirty="0" smtClean="0"/>
              <a:t>2015</a:t>
            </a:r>
            <a:r>
              <a:rPr kumimoji="1" lang="ja-JP" altLang="en-US" dirty="0" smtClean="0"/>
              <a:t>年の</a:t>
            </a:r>
            <a:r>
              <a:rPr kumimoji="1" lang="en-US" altLang="ja-JP" dirty="0" smtClean="0"/>
              <a:t>3</a:t>
            </a:r>
            <a:r>
              <a:rPr kumimoji="1" lang="ja-JP" altLang="en-US" dirty="0" smtClean="0"/>
              <a:t>倍になると予想されています</a:t>
            </a:r>
            <a:endParaRPr kumimoji="1" lang="en-US" altLang="ja-JP" dirty="0" smtClean="0"/>
          </a:p>
          <a:p>
            <a:r>
              <a:rPr kumimoji="1" lang="ja-JP" altLang="en-US" dirty="0" smtClean="0"/>
              <a:t>その背景としては、ブランド企業の広告がテレビ</a:t>
            </a:r>
            <a:r>
              <a:rPr kumimoji="1" lang="en-US" altLang="ja-JP" dirty="0" smtClean="0"/>
              <a:t>CM</a:t>
            </a:r>
            <a:r>
              <a:rPr kumimoji="1" lang="ja-JP" altLang="en-US" dirty="0" smtClean="0"/>
              <a:t>からモバイル広告へと移行していることが挙げられます。</a:t>
            </a:r>
            <a:endParaRPr kumimoji="1" lang="en-US" altLang="ja-JP" dirty="0" smtClean="0"/>
          </a:p>
          <a:p>
            <a:r>
              <a:rPr kumimoji="1" lang="ja-JP" altLang="en-US" dirty="0" smtClean="0"/>
              <a:t>だからこそせん</a:t>
            </a:r>
            <a:r>
              <a:rPr kumimoji="1" lang="ja-JP" altLang="en-US" dirty="0" err="1" smtClean="0"/>
              <a:t>たくんは</a:t>
            </a:r>
            <a:r>
              <a:rPr kumimoji="1" lang="ja-JP" altLang="en-US" dirty="0" smtClean="0"/>
              <a:t>広告収入を選びました</a:t>
            </a:r>
            <a:endParaRPr kumimoji="1" lang="en-US" altLang="ja-JP" dirty="0" smtClean="0"/>
          </a:p>
          <a:p>
            <a:r>
              <a:rPr kumimoji="1" lang="ja-JP" altLang="en-US" dirty="0" smtClean="0"/>
              <a:t>」</a:t>
            </a:r>
            <a:endParaRPr kumimoji="1" lang="en-US" altLang="ja-JP" dirty="0" smtClean="0"/>
          </a:p>
          <a:p>
            <a:r>
              <a:rPr kumimoji="1" lang="ja-JP" altLang="en-US" dirty="0" smtClean="0"/>
              <a:t>坂本「２０２０年にオリンピックを控える中、せんたくんは次の時代に、新しい風を吹き込みます。」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30</a:t>
            </a:fld>
            <a:endParaRPr kumimoji="1" lang="ja-JP" altLang="en-US"/>
          </a:p>
        </p:txBody>
      </p:sp>
    </p:spTree>
    <p:extLst>
      <p:ext uri="{BB962C8B-B14F-4D97-AF65-F5344CB8AC3E}">
        <p14:creationId xmlns:p14="http://schemas.microsoft.com/office/powerpoint/2010/main" val="1334573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下村「また、今回広告収入を選んだ理由として</a:t>
            </a:r>
            <a:r>
              <a:rPr kumimoji="1" lang="en-US" altLang="ja-JP" dirty="0" smtClean="0"/>
              <a:t>App Annie</a:t>
            </a:r>
            <a:r>
              <a:rPr kumimoji="1" lang="ja-JP" altLang="en-US" dirty="0" smtClean="0"/>
              <a:t>の調査結果も利用しました</a:t>
            </a:r>
            <a:endParaRPr kumimoji="1" lang="en-US" altLang="ja-JP" dirty="0" smtClean="0"/>
          </a:p>
          <a:p>
            <a:r>
              <a:rPr kumimoji="1" lang="ja-JP" altLang="en-US" dirty="0" smtClean="0"/>
              <a:t>そもそも課金ユーザーの課金額</a:t>
            </a:r>
            <a:r>
              <a:rPr kumimoji="1" lang="ja-JP" altLang="en-US" dirty="0" smtClean="0"/>
              <a:t>の</a:t>
            </a:r>
            <a:r>
              <a:rPr kumimoji="1" lang="en-US" altLang="ja-JP" dirty="0" smtClean="0"/>
              <a:t>80%</a:t>
            </a:r>
            <a:r>
              <a:rPr kumimoji="1" lang="ja-JP" altLang="en-US" dirty="0" smtClean="0"/>
              <a:t>はゲームに支出しており、ゲーム以外のアプリにはお金を落とさないことがわかっています</a:t>
            </a:r>
            <a:endParaRPr kumimoji="1" lang="en-US" altLang="ja-JP" dirty="0" smtClean="0"/>
          </a:p>
          <a:p>
            <a:r>
              <a:rPr kumimoji="1" lang="ja-JP" altLang="en-US" dirty="0" smtClean="0"/>
              <a:t>また、広告収入の規模は年々増加しており、</a:t>
            </a:r>
            <a:r>
              <a:rPr kumimoji="1" lang="en-US" altLang="ja-JP" dirty="0" smtClean="0"/>
              <a:t>2020</a:t>
            </a:r>
            <a:r>
              <a:rPr kumimoji="1" lang="ja-JP" altLang="en-US" dirty="0" smtClean="0"/>
              <a:t>年には</a:t>
            </a:r>
            <a:r>
              <a:rPr kumimoji="1" lang="en-US" altLang="ja-JP" dirty="0" smtClean="0"/>
              <a:t>2015</a:t>
            </a:r>
            <a:r>
              <a:rPr kumimoji="1" lang="ja-JP" altLang="en-US" dirty="0" smtClean="0"/>
              <a:t>年の</a:t>
            </a:r>
            <a:r>
              <a:rPr kumimoji="1" lang="en-US" altLang="ja-JP" dirty="0" smtClean="0"/>
              <a:t>3</a:t>
            </a:r>
            <a:r>
              <a:rPr kumimoji="1" lang="ja-JP" altLang="en-US" dirty="0" smtClean="0"/>
              <a:t>倍になると予想されています</a:t>
            </a:r>
            <a:endParaRPr kumimoji="1" lang="en-US" altLang="ja-JP" dirty="0" smtClean="0"/>
          </a:p>
          <a:p>
            <a:r>
              <a:rPr kumimoji="1" lang="ja-JP" altLang="en-US" dirty="0" smtClean="0"/>
              <a:t>その背景としては、ブランド企業の広告がテレビ</a:t>
            </a:r>
            <a:r>
              <a:rPr kumimoji="1" lang="en-US" altLang="ja-JP" dirty="0" smtClean="0"/>
              <a:t>CM</a:t>
            </a:r>
            <a:r>
              <a:rPr kumimoji="1" lang="ja-JP" altLang="en-US" dirty="0" smtClean="0"/>
              <a:t>からモバイル広告へと移行していることが挙げられます。</a:t>
            </a:r>
            <a:endParaRPr kumimoji="1" lang="en-US" altLang="ja-JP" dirty="0" smtClean="0"/>
          </a:p>
          <a:p>
            <a:r>
              <a:rPr kumimoji="1" lang="ja-JP" altLang="en-US" dirty="0" smtClean="0"/>
              <a:t>だからこそせん</a:t>
            </a:r>
            <a:r>
              <a:rPr kumimoji="1" lang="ja-JP" altLang="en-US" dirty="0" err="1" smtClean="0"/>
              <a:t>たくんは</a:t>
            </a:r>
            <a:r>
              <a:rPr kumimoji="1" lang="ja-JP" altLang="en-US" dirty="0" smtClean="0"/>
              <a:t>広告収入を選びました</a:t>
            </a:r>
            <a:endParaRPr kumimoji="1" lang="en-US" altLang="ja-JP" dirty="0" smtClean="0"/>
          </a:p>
          <a:p>
            <a:r>
              <a:rPr kumimoji="1" lang="ja-JP" altLang="en-US" dirty="0" smtClean="0"/>
              <a:t>」</a:t>
            </a:r>
            <a:endParaRPr kumimoji="1" lang="en-US" altLang="ja-JP" dirty="0" smtClean="0"/>
          </a:p>
          <a:p>
            <a:r>
              <a:rPr kumimoji="1" lang="ja-JP" altLang="en-US" dirty="0" smtClean="0"/>
              <a:t>坂本「２０２０年にオリンピックを控える中、せんたくんは次の時代に、新しい風を吹き込みます。」</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31</a:t>
            </a:fld>
            <a:endParaRPr kumimoji="1" lang="ja-JP" altLang="en-US"/>
          </a:p>
        </p:txBody>
      </p:sp>
    </p:spTree>
    <p:extLst>
      <p:ext uri="{BB962C8B-B14F-4D97-AF65-F5344CB8AC3E}">
        <p14:creationId xmlns:p14="http://schemas.microsoft.com/office/powerpoint/2010/main" val="3430083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33</a:t>
            </a:fld>
            <a:endParaRPr kumimoji="1" lang="ja-JP" altLang="en-US"/>
          </a:p>
        </p:txBody>
      </p:sp>
    </p:spTree>
    <p:extLst>
      <p:ext uri="{BB962C8B-B14F-4D97-AF65-F5344CB8AC3E}">
        <p14:creationId xmlns:p14="http://schemas.microsoft.com/office/powerpoint/2010/main" val="505467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坂本「実際にどれくらいの人がわからないのか、アンケートを取ってみました</a:t>
            </a:r>
            <a:r>
              <a:rPr kumimoji="1" lang="en-US" altLang="ja-JP" dirty="0" smtClean="0"/>
              <a:t/>
            </a:r>
            <a:br>
              <a:rPr kumimoji="1" lang="en-US" altLang="ja-JP" dirty="0" smtClean="0"/>
            </a:br>
            <a:r>
              <a:rPr kumimoji="1" lang="ja-JP" altLang="en-US" dirty="0" smtClean="0"/>
              <a:t>こちらの動画をどうぞ」</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5</a:t>
            </a:fld>
            <a:endParaRPr kumimoji="1" lang="ja-JP" altLang="en-US"/>
          </a:p>
        </p:txBody>
      </p:sp>
    </p:spTree>
    <p:extLst>
      <p:ext uri="{BB962C8B-B14F-4D97-AF65-F5344CB8AC3E}">
        <p14:creationId xmlns:p14="http://schemas.microsoft.com/office/powerpoint/2010/main" val="232521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6</a:t>
            </a:fld>
            <a:endParaRPr kumimoji="1" lang="ja-JP" altLang="en-US"/>
          </a:p>
        </p:txBody>
      </p:sp>
    </p:spTree>
    <p:extLst>
      <p:ext uri="{BB962C8B-B14F-4D97-AF65-F5344CB8AC3E}">
        <p14:creationId xmlns:p14="http://schemas.microsoft.com/office/powerpoint/2010/main" val="271770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7</a:t>
            </a:fld>
            <a:endParaRPr kumimoji="1" lang="ja-JP" altLang="en-US"/>
          </a:p>
        </p:txBody>
      </p:sp>
    </p:spTree>
    <p:extLst>
      <p:ext uri="{BB962C8B-B14F-4D97-AF65-F5344CB8AC3E}">
        <p14:creationId xmlns:p14="http://schemas.microsoft.com/office/powerpoint/2010/main" val="357715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坂本「身近なものなのに知らない人が多いのか」</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8</a:t>
            </a:fld>
            <a:endParaRPr kumimoji="1" lang="ja-JP" altLang="en-US"/>
          </a:p>
        </p:txBody>
      </p:sp>
    </p:spTree>
    <p:extLst>
      <p:ext uri="{BB962C8B-B14F-4D97-AF65-F5344CB8AC3E}">
        <p14:creationId xmlns:p14="http://schemas.microsoft.com/office/powerpoint/2010/main" val="35007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坂本「なぜ身近なものなのに知らない人が多いのか」</a:t>
            </a:r>
          </a:p>
          <a:p>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9</a:t>
            </a:fld>
            <a:endParaRPr kumimoji="1" lang="ja-JP" altLang="en-US"/>
          </a:p>
        </p:txBody>
      </p:sp>
    </p:spTree>
    <p:extLst>
      <p:ext uri="{BB962C8B-B14F-4D97-AF65-F5344CB8AC3E}">
        <p14:creationId xmlns:p14="http://schemas.microsoft.com/office/powerpoint/2010/main" val="2498792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下村「実は日本は</a:t>
            </a:r>
            <a:r>
              <a:rPr kumimoji="1" lang="en-US" altLang="ja-JP" dirty="0" smtClean="0"/>
              <a:t>2016</a:t>
            </a:r>
            <a:r>
              <a:rPr kumimoji="1" lang="ja-JP" altLang="en-US" dirty="0" smtClean="0"/>
              <a:t>年に洗濯タグが一新され、タグの数も</a:t>
            </a:r>
            <a:r>
              <a:rPr kumimoji="1" lang="en-US" altLang="ja-JP" dirty="0" smtClean="0"/>
              <a:t>22</a:t>
            </a:r>
            <a:r>
              <a:rPr kumimoji="1" lang="ja-JP" altLang="en-US" dirty="0" smtClean="0"/>
              <a:t>種類から</a:t>
            </a:r>
            <a:r>
              <a:rPr kumimoji="1" lang="en-US" altLang="ja-JP" dirty="0" smtClean="0"/>
              <a:t>41</a:t>
            </a:r>
            <a:r>
              <a:rPr kumimoji="1" lang="ja-JP" altLang="en-US" dirty="0" smtClean="0"/>
              <a:t>種類と約二倍になりました</a:t>
            </a:r>
            <a:endParaRPr kumimoji="1" lang="en-US" altLang="ja-JP" dirty="0" smtClean="0"/>
          </a:p>
          <a:p>
            <a:r>
              <a:rPr kumimoji="1" lang="ja-JP" altLang="en-US" dirty="0" smtClean="0"/>
              <a:t>これら、上下同じ意味の洗濯タグなん</a:t>
            </a:r>
            <a:r>
              <a:rPr kumimoji="1" lang="ja-JP" altLang="en-US" dirty="0" smtClean="0"/>
              <a:t>です</a:t>
            </a:r>
            <a:endParaRPr kumimoji="1" lang="en-US" altLang="ja-JP" dirty="0" smtClean="0"/>
          </a:p>
          <a:p>
            <a:r>
              <a:rPr kumimoji="1" lang="ja-JP" altLang="en-US" dirty="0" smtClean="0"/>
              <a:t>新旧合わせて約</a:t>
            </a:r>
            <a:r>
              <a:rPr kumimoji="1" lang="en-US" altLang="ja-JP" dirty="0" smtClean="0"/>
              <a:t>60</a:t>
            </a:r>
            <a:r>
              <a:rPr kumimoji="1" lang="ja-JP" altLang="en-US" dirty="0" smtClean="0"/>
              <a:t>個のタグを覚えるのはとても大変です</a:t>
            </a:r>
            <a:endParaRPr kumimoji="1" lang="en-US" altLang="ja-JP" dirty="0" smtClean="0"/>
          </a:p>
          <a:p>
            <a:r>
              <a:rPr kumimoji="1" lang="ja-JP" altLang="en-US" dirty="0" smtClean="0"/>
              <a:t>そこで、私たちは洗濯タグのアプリのせん</a:t>
            </a:r>
            <a:r>
              <a:rPr kumimoji="1" lang="ja-JP" altLang="en-US" dirty="0" err="1" smtClean="0"/>
              <a:t>たくんを</a:t>
            </a:r>
            <a:r>
              <a:rPr kumimoji="1" lang="ja-JP" altLang="en-US" dirty="0" smtClean="0"/>
              <a:t>作りました」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10</a:t>
            </a:fld>
            <a:endParaRPr kumimoji="1" lang="ja-JP" altLang="en-US"/>
          </a:p>
        </p:txBody>
      </p:sp>
    </p:spTree>
    <p:extLst>
      <p:ext uri="{BB962C8B-B14F-4D97-AF65-F5344CB8AC3E}">
        <p14:creationId xmlns:p14="http://schemas.microsoft.com/office/powerpoint/2010/main" val="13022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坂本「でも、</a:t>
            </a:r>
            <a:r>
              <a:rPr kumimoji="1" lang="ja-JP" altLang="en-US" sz="1200" dirty="0" smtClean="0">
                <a:latin typeface="メイリオ" panose="020B0604030504040204" pitchFamily="50" charset="-128"/>
                <a:ea typeface="メイリオ" panose="020B0604030504040204" pitchFamily="50" charset="-128"/>
              </a:rPr>
              <a:t>これほど分かりづらい物なら</a:t>
            </a:r>
            <a:r>
              <a:rPr kumimoji="1" lang="en-US" altLang="ja-JP" sz="1200" dirty="0" smtClean="0">
                <a:latin typeface="メイリオ" panose="020B0604030504040204" pitchFamily="50" charset="-128"/>
                <a:ea typeface="メイリオ" panose="020B0604030504040204" pitchFamily="50" charset="-128"/>
              </a:rPr>
              <a:t>…</a:t>
            </a:r>
            <a:r>
              <a:rPr lang="en-US" altLang="ja-JP" sz="1200" dirty="0" smtClean="0">
                <a:latin typeface="メイリオ" panose="020B0604030504040204" pitchFamily="50" charset="-128"/>
                <a:ea typeface="メイリオ" panose="020B0604030504040204" pitchFamily="50" charset="-128"/>
              </a:rPr>
              <a:t/>
            </a:r>
            <a:br>
              <a:rPr lang="en-US" altLang="ja-JP" sz="1200" dirty="0" smtClean="0">
                <a:latin typeface="メイリオ" panose="020B0604030504040204" pitchFamily="50" charset="-128"/>
                <a:ea typeface="メイリオ" panose="020B0604030504040204" pitchFamily="50" charset="-128"/>
              </a:rPr>
            </a:br>
            <a:r>
              <a:rPr lang="ja-JP" altLang="en-US" sz="1200" dirty="0" smtClean="0">
                <a:latin typeface="メイリオ" panose="020B0604030504040204" pitchFamily="50" charset="-128"/>
                <a:ea typeface="メイリオ" panose="020B0604030504040204" pitchFamily="50" charset="-128"/>
              </a:rPr>
              <a:t>類似のアプリ・サービスがたくさんあるのでは？</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E42D8CA0-0072-42BF-84EF-CCAC0FD2BD61}" type="slidenum">
              <a:rPr kumimoji="1" lang="ja-JP" altLang="en-US" smtClean="0"/>
              <a:t>13</a:t>
            </a:fld>
            <a:endParaRPr kumimoji="1" lang="ja-JP" altLang="en-US"/>
          </a:p>
        </p:txBody>
      </p:sp>
    </p:spTree>
    <p:extLst>
      <p:ext uri="{BB962C8B-B14F-4D97-AF65-F5344CB8AC3E}">
        <p14:creationId xmlns:p14="http://schemas.microsoft.com/office/powerpoint/2010/main" val="180401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3694957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3932148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183191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3928271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3400039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1739620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173370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2853462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340346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2850165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833AC4F5-FA80-4BAD-A51D-A92095428290}" type="datetimeFigureOut">
              <a:rPr kumimoji="1" lang="ja-JP" altLang="en-US" smtClean="0"/>
              <a:t>2018/11/27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9645466-A3FF-454A-B5A0-F57E40C14907}" type="slidenum">
              <a:rPr kumimoji="1" lang="ja-JP" altLang="en-US" smtClean="0"/>
              <a:t>‹#›</a:t>
            </a:fld>
            <a:endParaRPr kumimoji="1" lang="ja-JP" altLang="en-US"/>
          </a:p>
        </p:txBody>
      </p:sp>
    </p:spTree>
    <p:extLst>
      <p:ext uri="{BB962C8B-B14F-4D97-AF65-F5344CB8AC3E}">
        <p14:creationId xmlns:p14="http://schemas.microsoft.com/office/powerpoint/2010/main" val="433243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AC4F5-FA80-4BAD-A51D-A92095428290}" type="datetimeFigureOut">
              <a:rPr kumimoji="1" lang="ja-JP" altLang="en-US" smtClean="0"/>
              <a:t>2018/11/27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45466-A3FF-454A-B5A0-F57E40C14907}" type="slidenum">
              <a:rPr kumimoji="1" lang="ja-JP" altLang="en-US" smtClean="0"/>
              <a:t>‹#›</a:t>
            </a:fld>
            <a:endParaRPr kumimoji="1" lang="ja-JP" altLang="en-US"/>
          </a:p>
        </p:txBody>
      </p:sp>
      <p:pic>
        <p:nvPicPr>
          <p:cNvPr id="7" name="図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9030" y="5555331"/>
            <a:ext cx="1243263" cy="1243263"/>
          </a:xfrm>
          <a:prstGeom prst="rect">
            <a:avLst/>
          </a:prstGeom>
        </p:spPr>
      </p:pic>
      <p:pic>
        <p:nvPicPr>
          <p:cNvPr id="8" name="図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303139" y="5987028"/>
            <a:ext cx="846221" cy="846221"/>
          </a:xfrm>
          <a:prstGeom prst="rect">
            <a:avLst/>
          </a:prstGeom>
        </p:spPr>
      </p:pic>
      <p:pic>
        <p:nvPicPr>
          <p:cNvPr id="9" name="図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674738" y="5987027"/>
            <a:ext cx="846221" cy="846221"/>
          </a:xfrm>
          <a:prstGeom prst="rect">
            <a:avLst/>
          </a:prstGeom>
        </p:spPr>
      </p:pic>
      <p:pic>
        <p:nvPicPr>
          <p:cNvPr id="10" name="図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137992" y="5987025"/>
            <a:ext cx="846221" cy="846221"/>
          </a:xfrm>
          <a:prstGeom prst="rect">
            <a:avLst/>
          </a:prstGeom>
        </p:spPr>
      </p:pic>
      <p:pic>
        <p:nvPicPr>
          <p:cNvPr id="11" name="図 10"/>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771493" y="5987025"/>
            <a:ext cx="846221" cy="846221"/>
          </a:xfrm>
          <a:prstGeom prst="rect">
            <a:avLst/>
          </a:prstGeom>
        </p:spPr>
      </p:pic>
      <p:pic>
        <p:nvPicPr>
          <p:cNvPr id="12" name="図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392450" y="5987025"/>
            <a:ext cx="846221" cy="846221"/>
          </a:xfrm>
          <a:prstGeom prst="rect">
            <a:avLst/>
          </a:prstGeom>
        </p:spPr>
      </p:pic>
      <p:pic>
        <p:nvPicPr>
          <p:cNvPr id="13" name="図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013407" y="5987025"/>
            <a:ext cx="846221" cy="846221"/>
          </a:xfrm>
          <a:prstGeom prst="rect">
            <a:avLst/>
          </a:prstGeom>
        </p:spPr>
      </p:pic>
      <p:pic>
        <p:nvPicPr>
          <p:cNvPr id="14" name="図 13"/>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685016" y="5987028"/>
            <a:ext cx="811566" cy="811566"/>
          </a:xfrm>
          <a:prstGeom prst="rect">
            <a:avLst/>
          </a:prstGeom>
        </p:spPr>
      </p:pic>
    </p:spTree>
    <p:extLst>
      <p:ext uri="{BB962C8B-B14F-4D97-AF65-F5344CB8AC3E}">
        <p14:creationId xmlns:p14="http://schemas.microsoft.com/office/powerpoint/2010/main" val="285125302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6.jpg"/><Relationship Id="rId7" Type="http://schemas.openxmlformats.org/officeDocument/2006/relationships/image" Target="../media/image25.jp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7.jpg"/><Relationship Id="rId4" Type="http://schemas.openxmlformats.org/officeDocument/2006/relationships/image" Target="../media/image46.jp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96189" y="1926975"/>
            <a:ext cx="9144000" cy="2387600"/>
          </a:xfrm>
        </p:spPr>
        <p:txBody>
          <a:bodyPr>
            <a:normAutofit/>
          </a:bodyPr>
          <a:lstStyle/>
          <a:p>
            <a:r>
              <a:rPr kumimoji="1" lang="ja-JP" altLang="en-US" sz="11500" dirty="0" smtClean="0">
                <a:latin typeface="メイリオ" panose="020B0604030504040204" pitchFamily="50" charset="-128"/>
                <a:ea typeface="メイリオ" panose="020B0604030504040204" pitchFamily="50" charset="-128"/>
              </a:rPr>
              <a:t>せん</a:t>
            </a:r>
            <a:r>
              <a:rPr kumimoji="1" lang="ja-JP" altLang="en-US" sz="11500" dirty="0" err="1" smtClean="0">
                <a:latin typeface="メイリオ" panose="020B0604030504040204" pitchFamily="50" charset="-128"/>
                <a:ea typeface="メイリオ" panose="020B0604030504040204" pitchFamily="50" charset="-128"/>
              </a:rPr>
              <a:t>たくん</a:t>
            </a:r>
            <a:endParaRPr kumimoji="1" lang="ja-JP" altLang="en-US" sz="11500"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a:xfrm>
            <a:off x="-296450" y="1834378"/>
            <a:ext cx="9144000" cy="913815"/>
          </a:xfrm>
        </p:spPr>
        <p:txBody>
          <a:bodyPr>
            <a:normAutofit/>
          </a:bodyPr>
          <a:lstStyle/>
          <a:p>
            <a:r>
              <a:rPr kumimoji="1" lang="ja-JP" altLang="en-US" sz="3200" dirty="0" smtClean="0">
                <a:latin typeface="メイリオ" panose="020B0604030504040204" pitchFamily="50" charset="-128"/>
                <a:ea typeface="メイリオ" panose="020B0604030504040204" pitchFamily="50" charset="-128"/>
              </a:rPr>
              <a:t>受付番号 </a:t>
            </a:r>
            <a:r>
              <a:rPr kumimoji="1" lang="en-US" altLang="ja-JP" sz="3200" dirty="0" smtClean="0">
                <a:latin typeface="メイリオ" panose="020B0604030504040204" pitchFamily="50" charset="-128"/>
                <a:ea typeface="メイリオ" panose="020B0604030504040204" pitchFamily="50" charset="-128"/>
              </a:rPr>
              <a:t>【P001】</a:t>
            </a:r>
            <a:r>
              <a:rPr kumimoji="1" lang="ja-JP" altLang="en-US" sz="3200" dirty="0" smtClean="0">
                <a:latin typeface="メイリオ" panose="020B0604030504040204" pitchFamily="50" charset="-128"/>
                <a:ea typeface="メイリオ" panose="020B0604030504040204" pitchFamily="50" charset="-128"/>
              </a:rPr>
              <a:t>　プレゼンテーション</a:t>
            </a:r>
            <a:r>
              <a:rPr kumimoji="1" lang="en-US" altLang="ja-JP" dirty="0" smtClean="0"/>
              <a:t/>
            </a:r>
            <a:br>
              <a:rPr kumimoji="1" lang="en-US" altLang="ja-JP" dirty="0" smtClean="0"/>
            </a:b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1" y="137145"/>
            <a:ext cx="4115129" cy="1154244"/>
          </a:xfrm>
          <a:prstGeom prst="rect">
            <a:avLst/>
          </a:prstGeom>
        </p:spPr>
      </p:pic>
    </p:spTree>
    <p:extLst>
      <p:ext uri="{BB962C8B-B14F-4D97-AF65-F5344CB8AC3E}">
        <p14:creationId xmlns:p14="http://schemas.microsoft.com/office/powerpoint/2010/main" val="17176844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0"/>
            <a:ext cx="10515600" cy="1325563"/>
          </a:xfrm>
        </p:spPr>
        <p:txBody>
          <a:bodyPr>
            <a:normAutofit/>
          </a:bodyPr>
          <a:lstStyle/>
          <a:p>
            <a:r>
              <a:rPr kumimoji="1" lang="ja-JP" altLang="en-US" sz="2800" dirty="0" smtClean="0">
                <a:latin typeface="メイリオ" panose="020B0604030504040204" pitchFamily="50" charset="-128"/>
                <a:ea typeface="メイリオ" panose="020B0604030504040204" pitchFamily="50" charset="-128"/>
              </a:rPr>
              <a:t>実は洗濯タグといっても、たくさんの種類がある</a:t>
            </a:r>
            <a:endParaRPr kumimoji="1" lang="ja-JP" altLang="en-US" sz="28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91" y="1540228"/>
            <a:ext cx="1562318" cy="1457528"/>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114" y="1559280"/>
            <a:ext cx="1581371" cy="1438476"/>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040" y="1565744"/>
            <a:ext cx="1638529" cy="1552792"/>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316" y="1527639"/>
            <a:ext cx="1514686" cy="1590897"/>
          </a:xfrm>
          <a:prstGeom prst="rect">
            <a:avLst/>
          </a:prstGeom>
        </p:spPr>
      </p:pic>
      <p:pic>
        <p:nvPicPr>
          <p:cNvPr id="9" name="図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3477" y="1661008"/>
            <a:ext cx="1571844" cy="1457528"/>
          </a:xfrm>
          <a:prstGeom prst="rect">
            <a:avLst/>
          </a:prstGeom>
        </p:spPr>
      </p:pic>
      <p:pic>
        <p:nvPicPr>
          <p:cNvPr id="10" name="図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04796" y="1540228"/>
            <a:ext cx="1562318" cy="1676634"/>
          </a:xfrm>
          <a:prstGeom prst="rect">
            <a:avLst/>
          </a:prstGeom>
        </p:spPr>
      </p:pic>
      <p:sp>
        <p:nvSpPr>
          <p:cNvPr id="11" name="テキスト ボックス 10"/>
          <p:cNvSpPr txBox="1"/>
          <p:nvPr/>
        </p:nvSpPr>
        <p:spPr>
          <a:xfrm>
            <a:off x="269015" y="943429"/>
            <a:ext cx="3083785" cy="523220"/>
          </a:xfrm>
          <a:prstGeom prst="rect">
            <a:avLst/>
          </a:prstGeom>
          <a:noFill/>
        </p:spPr>
        <p:txBody>
          <a:bodyPr wrap="square" rtlCol="0">
            <a:spAutoFit/>
          </a:bodyPr>
          <a:lstStyle/>
          <a:p>
            <a:r>
              <a:rPr kumimoji="1" lang="ja-JP" altLang="en-US" sz="2800" b="1" dirty="0" smtClean="0">
                <a:latin typeface="メイリオ" panose="020B0604030504040204" pitchFamily="50" charset="-128"/>
                <a:ea typeface="メイリオ" panose="020B0604030504040204" pitchFamily="50" charset="-128"/>
              </a:rPr>
              <a:t>日本・新洗濯タグ</a:t>
            </a:r>
            <a:endParaRPr kumimoji="1" lang="en-US" altLang="ja-JP" sz="2800" b="1" dirty="0" smtClean="0">
              <a:latin typeface="メイリオ" panose="020B0604030504040204" pitchFamily="50" charset="-128"/>
              <a:ea typeface="メイリオ" panose="020B0604030504040204" pitchFamily="50" charset="-128"/>
            </a:endParaRPr>
          </a:p>
        </p:txBody>
      </p:sp>
      <p:pic>
        <p:nvPicPr>
          <p:cNvPr id="12" name="図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259" y="3831901"/>
            <a:ext cx="1295581" cy="1400370"/>
          </a:xfrm>
          <a:prstGeom prst="rect">
            <a:avLst/>
          </a:prstGeom>
        </p:spPr>
      </p:pic>
      <p:pic>
        <p:nvPicPr>
          <p:cNvPr id="13" name="図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2587" y="3984322"/>
            <a:ext cx="1600423" cy="1095528"/>
          </a:xfrm>
          <a:prstGeom prst="rect">
            <a:avLst/>
          </a:prstGeom>
        </p:spPr>
      </p:pic>
      <p:pic>
        <p:nvPicPr>
          <p:cNvPr id="14" name="図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2039" y="3736637"/>
            <a:ext cx="1638529" cy="1590897"/>
          </a:xfrm>
          <a:prstGeom prst="rect">
            <a:avLst/>
          </a:prstGeom>
        </p:spPr>
      </p:pic>
      <p:pic>
        <p:nvPicPr>
          <p:cNvPr id="15" name="図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08711" y="3718064"/>
            <a:ext cx="1571844" cy="1571844"/>
          </a:xfrm>
          <a:prstGeom prst="rect">
            <a:avLst/>
          </a:prstGeom>
        </p:spPr>
      </p:pic>
      <p:pic>
        <p:nvPicPr>
          <p:cNvPr id="16" name="図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0269" y="3841427"/>
            <a:ext cx="1562318" cy="1238423"/>
          </a:xfrm>
          <a:prstGeom prst="rect">
            <a:avLst/>
          </a:prstGeom>
        </p:spPr>
      </p:pic>
      <p:pic>
        <p:nvPicPr>
          <p:cNvPr id="17" name="図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01167" y="3718064"/>
            <a:ext cx="1543265" cy="1648055"/>
          </a:xfrm>
          <a:prstGeom prst="rect">
            <a:avLst/>
          </a:prstGeom>
        </p:spPr>
      </p:pic>
      <p:sp>
        <p:nvSpPr>
          <p:cNvPr id="18" name="テキスト ボックス 17"/>
          <p:cNvSpPr txBox="1"/>
          <p:nvPr/>
        </p:nvSpPr>
        <p:spPr>
          <a:xfrm>
            <a:off x="269014" y="3431527"/>
            <a:ext cx="3083785" cy="523220"/>
          </a:xfrm>
          <a:prstGeom prst="rect">
            <a:avLst/>
          </a:prstGeom>
          <a:noFill/>
        </p:spPr>
        <p:txBody>
          <a:bodyPr wrap="square" rtlCol="0">
            <a:spAutoFit/>
          </a:bodyPr>
          <a:lstStyle/>
          <a:p>
            <a:r>
              <a:rPr kumimoji="1" lang="ja-JP" altLang="en-US" sz="2800" b="1" dirty="0" smtClean="0">
                <a:latin typeface="メイリオ" panose="020B0604030504040204" pitchFamily="50" charset="-128"/>
                <a:ea typeface="メイリオ" panose="020B0604030504040204" pitchFamily="50" charset="-128"/>
              </a:rPr>
              <a:t>日本・旧洗濯タグ</a:t>
            </a:r>
            <a:endParaRPr kumimoji="1" lang="en-US" altLang="ja-JP" sz="2800" b="1"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17907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2522" y="146465"/>
            <a:ext cx="10515600" cy="1325563"/>
          </a:xfrm>
        </p:spPr>
        <p:txBody>
          <a:bodyPr/>
          <a:lstStyle/>
          <a:p>
            <a:r>
              <a:rPr kumimoji="1" lang="ja-JP" altLang="en-US" dirty="0" smtClean="0">
                <a:latin typeface="メイリオ" panose="020B0604030504040204" pitchFamily="50" charset="-128"/>
                <a:ea typeface="メイリオ" panose="020B0604030504040204" pitchFamily="50" charset="-128"/>
              </a:rPr>
              <a:t>海外の洗濯タグも種類がたくさん・・・</a:t>
            </a:r>
            <a:endParaRPr kumimoji="1" lang="ja-JP" altLang="en-US"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83" y="2829896"/>
            <a:ext cx="1523658" cy="1169572"/>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090" y="1472028"/>
            <a:ext cx="1305944" cy="1169572"/>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1827" y="4063999"/>
            <a:ext cx="1261889" cy="116957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9611" y="2654705"/>
            <a:ext cx="1237642" cy="1169572"/>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4497" y="4437156"/>
            <a:ext cx="1234228" cy="1169572"/>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4430" y="1917936"/>
            <a:ext cx="980284" cy="1096639"/>
          </a:xfrm>
          <a:prstGeom prst="rect">
            <a:avLst/>
          </a:prstGeom>
        </p:spPr>
      </p:pic>
      <p:pic>
        <p:nvPicPr>
          <p:cNvPr id="11" name="図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3766" y="3239490"/>
            <a:ext cx="1342683" cy="1169573"/>
          </a:xfrm>
          <a:prstGeom prst="rect">
            <a:avLst/>
          </a:prstGeom>
        </p:spPr>
      </p:pic>
      <p:pic>
        <p:nvPicPr>
          <p:cNvPr id="12" name="図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2016" y="1963462"/>
            <a:ext cx="1363312" cy="1051113"/>
          </a:xfrm>
          <a:prstGeom prst="rect">
            <a:avLst/>
          </a:prstGeom>
        </p:spPr>
      </p:pic>
      <p:pic>
        <p:nvPicPr>
          <p:cNvPr id="13" name="図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4418" y="4010154"/>
            <a:ext cx="1193704" cy="1277259"/>
          </a:xfrm>
          <a:prstGeom prst="rect">
            <a:avLst/>
          </a:prstGeom>
        </p:spPr>
      </p:pic>
    </p:spTree>
    <p:extLst>
      <p:ext uri="{BB962C8B-B14F-4D97-AF65-F5344CB8AC3E}">
        <p14:creationId xmlns:p14="http://schemas.microsoft.com/office/powerpoint/2010/main" val="4264753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706907"/>
            <a:ext cx="10515600" cy="1325563"/>
          </a:xfrm>
        </p:spPr>
        <p:txBody>
          <a:bodyPr>
            <a:normAutofit/>
          </a:bodyPr>
          <a:lstStyle/>
          <a:p>
            <a:r>
              <a:rPr kumimoji="1" lang="ja-JP" altLang="en-US" sz="3200" dirty="0" smtClean="0">
                <a:latin typeface="メイリオ" panose="020B0604030504040204" pitchFamily="50" charset="-128"/>
                <a:ea typeface="メイリオ" panose="020B0604030504040204" pitchFamily="50" charset="-128"/>
              </a:rPr>
              <a:t>洗濯タグと言っても・・・</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480392" y="2862470"/>
            <a:ext cx="11545955" cy="1446550"/>
          </a:xfrm>
          <a:prstGeom prst="rect">
            <a:avLst/>
          </a:prstGeom>
          <a:noFill/>
        </p:spPr>
        <p:txBody>
          <a:bodyPr wrap="square" rtlCol="0">
            <a:spAutoFit/>
          </a:bodyPr>
          <a:lstStyle/>
          <a:p>
            <a:r>
              <a:rPr kumimoji="1" lang="ja-JP" altLang="en-US" sz="8800" b="1" i="1" dirty="0" smtClean="0">
                <a:solidFill>
                  <a:srgbClr val="002060"/>
                </a:solidFill>
                <a:latin typeface="メイリオ" panose="020B0604030504040204" pitchFamily="50" charset="-128"/>
                <a:ea typeface="メイリオ" panose="020B0604030504040204" pitchFamily="50" charset="-128"/>
              </a:rPr>
              <a:t>種類・数が多すぎる！</a:t>
            </a:r>
            <a:endParaRPr kumimoji="1" lang="ja-JP" altLang="en-US" sz="8800" b="1" i="1" dirty="0">
              <a:solidFill>
                <a:srgbClr val="00206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9997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97226" y="2541794"/>
            <a:ext cx="10515600" cy="1493493"/>
          </a:xfrm>
        </p:spPr>
        <p:txBody>
          <a:bodyPr>
            <a:noAutofit/>
          </a:bodyPr>
          <a:lstStyle/>
          <a:p>
            <a:r>
              <a:rPr kumimoji="1" lang="ja-JP" altLang="en-US" sz="3600" dirty="0" smtClean="0">
                <a:latin typeface="メイリオ" panose="020B0604030504040204" pitchFamily="50" charset="-128"/>
                <a:ea typeface="メイリオ" panose="020B0604030504040204" pitchFamily="50" charset="-128"/>
              </a:rPr>
              <a:t>これほど分かりづらい物なら</a:t>
            </a:r>
            <a:r>
              <a:rPr kumimoji="1" lang="en-US" altLang="ja-JP" sz="3600" dirty="0" smtClean="0">
                <a:latin typeface="メイリオ" panose="020B0604030504040204" pitchFamily="50" charset="-128"/>
                <a:ea typeface="メイリオ" panose="020B0604030504040204" pitchFamily="50" charset="-128"/>
              </a:rPr>
              <a:t>…</a:t>
            </a:r>
            <a:r>
              <a:rPr lang="en-US" altLang="ja-JP" sz="3600" dirty="0">
                <a:latin typeface="メイリオ" panose="020B0604030504040204" pitchFamily="50" charset="-128"/>
                <a:ea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rPr>
            </a:br>
            <a:r>
              <a:rPr lang="ja-JP" altLang="en-US" sz="3600" dirty="0" smtClean="0">
                <a:latin typeface="メイリオ" panose="020B0604030504040204" pitchFamily="50" charset="-128"/>
                <a:ea typeface="メイリオ" panose="020B0604030504040204" pitchFamily="50" charset="-128"/>
              </a:rPr>
              <a:t>類似のアプリ・サービスがたくさんあるのでは？</a:t>
            </a:r>
            <a:endParaRPr kumimoji="1"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04358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4739" y="304800"/>
            <a:ext cx="3860465" cy="367465"/>
          </a:xfrm>
        </p:spPr>
        <p:txBody>
          <a:bodyPr>
            <a:normAutofit fontScale="90000"/>
          </a:bodyPr>
          <a:lstStyle/>
          <a:p>
            <a:pPr algn="ctr"/>
            <a:r>
              <a:rPr lang="ja-JP" altLang="en-US" sz="1800" b="1" dirty="0">
                <a:latin typeface="メイリオ" panose="020B0604030504040204" pitchFamily="50" charset="-128"/>
                <a:ea typeface="メイリオ" panose="020B0604030504040204" pitchFamily="50" charset="-128"/>
              </a:rPr>
              <a:t>実際</a:t>
            </a:r>
            <a:r>
              <a:rPr lang="ja-JP" altLang="en-US" sz="1800" b="1" dirty="0" smtClean="0">
                <a:latin typeface="メイリオ" panose="020B0604030504040204" pitchFamily="50" charset="-128"/>
                <a:ea typeface="メイリオ" panose="020B0604030504040204" pitchFamily="50" charset="-128"/>
              </a:rPr>
              <a:t>に調べてみました</a:t>
            </a:r>
            <a:r>
              <a:rPr lang="en-US" altLang="ja-JP" sz="1800" b="1" dirty="0" smtClean="0">
                <a:latin typeface="メイリオ" panose="020B0604030504040204" pitchFamily="50" charset="-128"/>
                <a:ea typeface="メイリオ" panose="020B0604030504040204" pitchFamily="50" charset="-128"/>
              </a:rPr>
              <a:t>!</a:t>
            </a:r>
            <a:r>
              <a:rPr lang="ja-JP" altLang="en-US" sz="1800" b="1" dirty="0" smtClean="0">
                <a:latin typeface="メイリオ" panose="020B0604030504040204" pitchFamily="50" charset="-128"/>
                <a:ea typeface="メイリオ" panose="020B0604030504040204" pitchFamily="50" charset="-128"/>
              </a:rPr>
              <a:t>（市場調査）</a:t>
            </a:r>
            <a:endParaRPr kumimoji="1" lang="ja-JP" altLang="en-US" sz="1800" b="1"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283" y="672265"/>
            <a:ext cx="2552141" cy="4380998"/>
          </a:xfrm>
          <a:prstGeom prst="rect">
            <a:avLst/>
          </a:prstGeom>
        </p:spPr>
      </p:pic>
      <p:sp>
        <p:nvSpPr>
          <p:cNvPr id="4" name="テキスト ボックス 3"/>
          <p:cNvSpPr txBox="1"/>
          <p:nvPr/>
        </p:nvSpPr>
        <p:spPr>
          <a:xfrm>
            <a:off x="5699250" y="5278441"/>
            <a:ext cx="5991180" cy="584775"/>
          </a:xfrm>
          <a:prstGeom prst="rect">
            <a:avLst/>
          </a:prstGeom>
          <a:noFill/>
        </p:spPr>
        <p:txBody>
          <a:bodyPr wrap="square" rtlCol="0">
            <a:spAutoFit/>
          </a:bodyPr>
          <a:lstStyle/>
          <a:p>
            <a:r>
              <a:rPr lang="ja-JP" altLang="en-US" sz="3200" dirty="0" smtClean="0">
                <a:latin typeface="メイリオ" panose="020B0604030504040204" pitchFamily="50" charset="-128"/>
                <a:ea typeface="メイリオ" panose="020B0604030504040204" pitchFamily="50" charset="-128"/>
              </a:rPr>
              <a:t>これ洗える？ </a:t>
            </a:r>
            <a:r>
              <a:rPr lang="en-US" altLang="ja-JP" sz="3200" dirty="0" smtClean="0">
                <a:latin typeface="メイリオ" panose="020B0604030504040204" pitchFamily="50" charset="-128"/>
                <a:ea typeface="メイリオ" panose="020B0604030504040204" pitchFamily="50" charset="-128"/>
              </a:rPr>
              <a:t>android 5</a:t>
            </a:r>
            <a:r>
              <a:rPr lang="ja-JP" altLang="en-US" sz="3200" dirty="0" smtClean="0">
                <a:latin typeface="メイリオ" panose="020B0604030504040204" pitchFamily="50" charset="-128"/>
                <a:ea typeface="メイリオ" panose="020B0604030504040204" pitchFamily="50" charset="-128"/>
              </a:rPr>
              <a:t>万</a:t>
            </a:r>
            <a:r>
              <a:rPr lang="en-US" altLang="ja-JP" sz="3200" dirty="0" smtClean="0">
                <a:latin typeface="メイリオ" panose="020B0604030504040204" pitchFamily="50" charset="-128"/>
                <a:ea typeface="メイリオ" panose="020B0604030504040204" pitchFamily="50" charset="-128"/>
              </a:rPr>
              <a:t>DL</a:t>
            </a:r>
            <a:endParaRPr kumimoji="1" lang="ja-JP" altLang="en-US" sz="3200"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423" y="672264"/>
            <a:ext cx="2247900" cy="4380999"/>
          </a:xfrm>
          <a:prstGeom prst="rect">
            <a:avLst/>
          </a:prstGeom>
        </p:spPr>
      </p:pic>
      <p:sp>
        <p:nvSpPr>
          <p:cNvPr id="7" name="テキスト ボックス 6"/>
          <p:cNvSpPr txBox="1"/>
          <p:nvPr/>
        </p:nvSpPr>
        <p:spPr>
          <a:xfrm>
            <a:off x="2108315" y="5278442"/>
            <a:ext cx="2616922" cy="584775"/>
          </a:xfrm>
          <a:prstGeom prst="rect">
            <a:avLst/>
          </a:prstGeom>
          <a:noFill/>
        </p:spPr>
        <p:txBody>
          <a:bodyPr wrap="square" rtlCol="0">
            <a:spAutoFit/>
          </a:bodyPr>
          <a:lstStyle/>
          <a:p>
            <a:pPr algn="ctr"/>
            <a:r>
              <a:rPr kumimoji="1" lang="ja-JP" altLang="en-US" dirty="0" smtClean="0">
                <a:latin typeface="メイリオ" panose="020B0604030504040204" pitchFamily="50" charset="-128"/>
                <a:ea typeface="メイリオ" panose="020B0604030504040204" pitchFamily="50" charset="-128"/>
              </a:rPr>
              <a:t>　</a:t>
            </a:r>
            <a:r>
              <a:rPr kumimoji="1" lang="ja-JP" altLang="en-US" sz="3200" dirty="0" smtClean="0">
                <a:latin typeface="メイリオ" panose="020B0604030504040204" pitchFamily="50" charset="-128"/>
                <a:ea typeface="メイリオ" panose="020B0604030504040204" pitchFamily="50" charset="-128"/>
              </a:rPr>
              <a:t>洗濯だより</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71490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28337" y="280738"/>
            <a:ext cx="7275095" cy="646331"/>
          </a:xfrm>
          <a:prstGeom prst="rect">
            <a:avLst/>
          </a:prstGeom>
          <a:noFill/>
        </p:spPr>
        <p:txBody>
          <a:bodyPr wrap="square" rtlCol="0">
            <a:spAutoFit/>
          </a:bodyPr>
          <a:lstStyle/>
          <a:p>
            <a:r>
              <a:rPr lang="ja-JP" altLang="en-US" sz="3600" dirty="0" smtClean="0">
                <a:latin typeface="メイリオ" panose="020B0604030504040204" pitchFamily="50" charset="-128"/>
                <a:ea typeface="メイリオ" panose="020B0604030504040204" pitchFamily="50" charset="-128"/>
              </a:rPr>
              <a:t>調べて</a:t>
            </a:r>
            <a:r>
              <a:rPr lang="ja-JP" altLang="en-US" sz="3600" dirty="0">
                <a:latin typeface="メイリオ" panose="020B0604030504040204" pitchFamily="50" charset="-128"/>
                <a:ea typeface="メイリオ" panose="020B0604030504040204" pitchFamily="50" charset="-128"/>
              </a:rPr>
              <a:t>分かった</a:t>
            </a:r>
            <a:r>
              <a:rPr lang="ja-JP" altLang="en-US" sz="3600" dirty="0" smtClean="0">
                <a:latin typeface="メイリオ" panose="020B0604030504040204" pitchFamily="50" charset="-128"/>
                <a:ea typeface="メイリオ" panose="020B0604030504040204" pitchFamily="50" charset="-128"/>
              </a:rPr>
              <a:t>こと</a:t>
            </a:r>
            <a:r>
              <a:rPr lang="en-US" altLang="ja-JP" sz="3600" dirty="0" smtClean="0">
                <a:latin typeface="メイリオ" panose="020B0604030504040204" pitchFamily="50" charset="-128"/>
                <a:ea typeface="メイリオ" panose="020B0604030504040204" pitchFamily="50" charset="-128"/>
              </a:rPr>
              <a:t>…</a:t>
            </a:r>
            <a:endParaRPr kumimoji="1" lang="ja-JP" altLang="en-US" sz="36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347241" y="1379621"/>
            <a:ext cx="12060820" cy="584775"/>
          </a:xfrm>
          <a:prstGeom prst="rect">
            <a:avLst/>
          </a:prstGeom>
          <a:noFill/>
        </p:spPr>
        <p:txBody>
          <a:bodyPr wrap="square" rtlCol="0">
            <a:spAutoFit/>
          </a:bodyPr>
          <a:lstStyle/>
          <a:p>
            <a:r>
              <a:rPr lang="ja-JP" altLang="en-US" sz="3200" b="1" dirty="0" smtClean="0">
                <a:solidFill>
                  <a:srgbClr val="FF0000"/>
                </a:solidFill>
                <a:latin typeface="メイリオ" panose="020B0604030504040204" pitchFamily="50" charset="-128"/>
                <a:ea typeface="メイリオ" panose="020B0604030504040204" pitchFamily="50" charset="-128"/>
              </a:rPr>
              <a:t>類似アプリが</a:t>
            </a:r>
            <a:r>
              <a:rPr lang="en-US" altLang="ja-JP" sz="3200" b="1" dirty="0" smtClean="0">
                <a:solidFill>
                  <a:srgbClr val="FF0000"/>
                </a:solidFill>
                <a:latin typeface="メイリオ" panose="020B0604030504040204" pitchFamily="50" charset="-128"/>
                <a:ea typeface="メイリオ" panose="020B0604030504040204" pitchFamily="50" charset="-128"/>
              </a:rPr>
              <a:t>5</a:t>
            </a:r>
            <a:r>
              <a:rPr lang="ja-JP" altLang="en-US" sz="3200" b="1" dirty="0" smtClean="0">
                <a:solidFill>
                  <a:srgbClr val="FF0000"/>
                </a:solidFill>
                <a:latin typeface="メイリオ" panose="020B0604030504040204" pitchFamily="50" charset="-128"/>
                <a:ea typeface="メイリオ" panose="020B0604030504040204" pitchFamily="50" charset="-128"/>
              </a:rPr>
              <a:t>万</a:t>
            </a:r>
            <a:r>
              <a:rPr lang="en-US" altLang="ja-JP" sz="3200" b="1" dirty="0" smtClean="0">
                <a:solidFill>
                  <a:srgbClr val="FF0000"/>
                </a:solidFill>
                <a:latin typeface="メイリオ" panose="020B0604030504040204" pitchFamily="50" charset="-128"/>
                <a:ea typeface="メイリオ" panose="020B0604030504040204" pitchFamily="50" charset="-128"/>
              </a:rPr>
              <a:t>DL</a:t>
            </a:r>
            <a:r>
              <a:rPr lang="ja-JP" altLang="en-US" sz="3200" b="1" dirty="0" smtClean="0">
                <a:solidFill>
                  <a:srgbClr val="FF0000"/>
                </a:solidFill>
                <a:latin typeface="メイリオ" panose="020B0604030504040204" pitchFamily="50" charset="-128"/>
                <a:ea typeface="メイリオ" panose="020B0604030504040204" pitchFamily="50" charset="-128"/>
              </a:rPr>
              <a:t>されているので、一定の閲覧数が見込める</a:t>
            </a:r>
            <a:endParaRPr kumimoji="1" lang="ja-JP" altLang="en-US" sz="3200" b="1" dirty="0">
              <a:solidFill>
                <a:srgbClr val="FF0000"/>
              </a:solidFill>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128337" y="2416948"/>
            <a:ext cx="4498185" cy="584775"/>
          </a:xfrm>
          <a:prstGeom prst="rect">
            <a:avLst/>
          </a:prstGeom>
          <a:noFill/>
        </p:spPr>
        <p:txBody>
          <a:bodyPr wrap="square" rtlCol="0">
            <a:spAutoFit/>
          </a:bodyPr>
          <a:lstStyle/>
          <a:p>
            <a:r>
              <a:rPr lang="ja-JP" altLang="en-US" sz="3200" b="1" dirty="0" smtClean="0">
                <a:latin typeface="メイリオ" panose="020B0604030504040204" pitchFamily="50" charset="-128"/>
                <a:ea typeface="メイリオ" panose="020B0604030504040204" pitchFamily="50" charset="-128"/>
              </a:rPr>
              <a:t>改善点・不便だった所</a:t>
            </a:r>
            <a:endParaRPr kumimoji="1" lang="ja-JP" altLang="en-US" sz="3200" b="1" dirty="0">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815304" y="3244792"/>
            <a:ext cx="9577137" cy="584775"/>
          </a:xfrm>
          <a:prstGeom prst="rect">
            <a:avLst/>
          </a:prstGeom>
          <a:noFill/>
        </p:spPr>
        <p:txBody>
          <a:bodyPr wrap="square" rtlCol="0">
            <a:spAutoFit/>
          </a:bodyPr>
          <a:lstStyle/>
          <a:p>
            <a:r>
              <a:rPr kumimoji="1" lang="ja-JP" altLang="en-US" sz="3200" dirty="0" smtClean="0">
                <a:latin typeface="メイリオ" panose="020B0604030504040204" pitchFamily="50" charset="-128"/>
                <a:ea typeface="メイリオ" panose="020B0604030504040204" pitchFamily="50" charset="-128"/>
              </a:rPr>
              <a:t>一個ずつタップして選択するのは面倒くさい</a:t>
            </a:r>
            <a:endParaRPr lang="en-US" altLang="ja-JP" sz="3200" dirty="0">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815304" y="3829567"/>
            <a:ext cx="9162073" cy="1846659"/>
          </a:xfrm>
          <a:prstGeom prst="rect">
            <a:avLst/>
          </a:prstGeom>
          <a:noFill/>
        </p:spPr>
        <p:txBody>
          <a:bodyPr wrap="square" rtlCol="0">
            <a:spAutoFit/>
          </a:bodyPr>
          <a:lstStyle/>
          <a:p>
            <a:endParaRPr lang="en-US" altLang="ja-JP" sz="3200" dirty="0">
              <a:latin typeface="メイリオ" panose="020B0604030504040204" pitchFamily="50" charset="-128"/>
              <a:ea typeface="メイリオ" panose="020B0604030504040204" pitchFamily="50" charset="-128"/>
            </a:endParaRPr>
          </a:p>
          <a:p>
            <a:r>
              <a:rPr lang="ja-JP" altLang="en-US" sz="3200" dirty="0">
                <a:latin typeface="メイリオ" panose="020B0604030504040204" pitchFamily="50" charset="-128"/>
                <a:ea typeface="メイリオ" panose="020B0604030504040204" pitchFamily="50" charset="-128"/>
              </a:rPr>
              <a:t>このアプリに無いものは調べることが出来ない</a:t>
            </a:r>
            <a:endParaRPr lang="en-US" altLang="ja-JP" sz="3200" dirty="0">
              <a:latin typeface="メイリオ" panose="020B0604030504040204" pitchFamily="50" charset="-128"/>
              <a:ea typeface="メイリオ" panose="020B0604030504040204" pitchFamily="50" charset="-128"/>
            </a:endParaRPr>
          </a:p>
          <a:p>
            <a:r>
              <a:rPr lang="ja-JP" altLang="en-US" sz="3200" dirty="0">
                <a:latin typeface="メイリオ" panose="020B0604030504040204" pitchFamily="50" charset="-128"/>
                <a:ea typeface="メイリオ" panose="020B0604030504040204" pitchFamily="50" charset="-128"/>
              </a:rPr>
              <a:t>（海外表記の物など</a:t>
            </a:r>
            <a:r>
              <a:rPr lang="en-US" altLang="ja-JP" sz="3200" dirty="0">
                <a:latin typeface="メイリオ" panose="020B0604030504040204" pitchFamily="50" charset="-128"/>
                <a:ea typeface="メイリオ" panose="020B0604030504040204" pitchFamily="50" charset="-128"/>
              </a:rPr>
              <a:t>…)</a:t>
            </a:r>
            <a:endParaRPr lang="ja-JP" altLang="en-US" sz="3200" dirty="0">
              <a:latin typeface="メイリオ" panose="020B0604030504040204" pitchFamily="50" charset="-128"/>
              <a:ea typeface="メイリオ" panose="020B0604030504040204" pitchFamily="50" charset="-128"/>
            </a:endParaRPr>
          </a:p>
          <a:p>
            <a:endParaRPr kumimoji="1" lang="ja-JP" altLang="en-US" dirty="0"/>
          </a:p>
        </p:txBody>
      </p:sp>
    </p:spTree>
    <p:extLst>
      <p:ext uri="{BB962C8B-B14F-4D97-AF65-F5344CB8AC3E}">
        <p14:creationId xmlns:p14="http://schemas.microsoft.com/office/powerpoint/2010/main" val="3941104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7526" y="707512"/>
            <a:ext cx="4187704" cy="463967"/>
          </a:xfrm>
        </p:spPr>
        <p:txBody>
          <a:bodyPr>
            <a:noAutofit/>
          </a:bodyPr>
          <a:lstStyle/>
          <a:p>
            <a:r>
              <a:rPr kumimoji="1" lang="ja-JP" altLang="en-US" sz="3200" dirty="0" smtClean="0">
                <a:latin typeface="メイリオ" panose="020B0604030504040204" pitchFamily="50" charset="-128"/>
                <a:ea typeface="メイリオ" panose="020B0604030504040204" pitchFamily="50" charset="-128"/>
              </a:rPr>
              <a:t>そんなときに・・・</a:t>
            </a:r>
            <a:endParaRPr kumimoji="1" lang="ja-JP" altLang="en-US" sz="32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2679032" y="2542674"/>
            <a:ext cx="8654716" cy="1569660"/>
          </a:xfrm>
          <a:prstGeom prst="rect">
            <a:avLst/>
          </a:prstGeom>
          <a:noFill/>
        </p:spPr>
        <p:txBody>
          <a:bodyPr wrap="square" rtlCol="0">
            <a:spAutoFit/>
          </a:bodyPr>
          <a:lstStyle/>
          <a:p>
            <a:r>
              <a:rPr kumimoji="1" lang="ja-JP" altLang="en-US" sz="9600" b="1"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せん</a:t>
            </a:r>
            <a:r>
              <a:rPr kumimoji="1" lang="ja-JP" altLang="en-US" sz="9600" b="1" dirty="0" err="1"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たくん</a:t>
            </a:r>
            <a:endParaRPr kumimoji="1" lang="ja-JP" altLang="en-US" sz="96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85662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63665" y="1553430"/>
            <a:ext cx="7288335" cy="2852737"/>
          </a:xfrm>
        </p:spPr>
        <p:txBody>
          <a:bodyPr>
            <a:normAutofit/>
          </a:bodyPr>
          <a:lstStyle/>
          <a:p>
            <a:r>
              <a:rPr kumimoji="1" lang="ja-JP" altLang="en-US" sz="13800" b="1"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機能紹介</a:t>
            </a:r>
            <a:endParaRPr kumimoji="1" lang="ja-JP" altLang="en-US" sz="138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47304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3894" y="-59960"/>
            <a:ext cx="10920046" cy="1115890"/>
          </a:xfrm>
        </p:spPr>
        <p:txBody>
          <a:bodyPr>
            <a:normAutofit/>
          </a:bodyPr>
          <a:lstStyle/>
          <a:p>
            <a:pPr algn="ctr"/>
            <a:r>
              <a:rPr kumimoji="1" lang="ja-JP" altLang="en-US" sz="4800" dirty="0" smtClean="0">
                <a:latin typeface="メイリオ" panose="020B0604030504040204" pitchFamily="50" charset="-128"/>
                <a:ea typeface="メイリオ" panose="020B0604030504040204" pitchFamily="50" charset="-128"/>
              </a:rPr>
              <a:t>直感的に</a:t>
            </a:r>
            <a:r>
              <a:rPr lang="ja-JP" altLang="en-US" sz="4800" dirty="0" smtClean="0">
                <a:latin typeface="メイリオ" panose="020B0604030504040204" pitchFamily="50" charset="-128"/>
                <a:ea typeface="メイリオ" panose="020B0604030504040204" pitchFamily="50" charset="-128"/>
              </a:rPr>
              <a:t>操作出来る</a:t>
            </a:r>
            <a:r>
              <a:rPr lang="en-US" altLang="ja-JP" sz="4800" dirty="0" smtClean="0">
                <a:latin typeface="メイリオ" panose="020B0604030504040204" pitchFamily="50" charset="-128"/>
                <a:ea typeface="メイリオ" panose="020B0604030504040204" pitchFamily="50" charset="-128"/>
              </a:rPr>
              <a:t>UI</a:t>
            </a:r>
            <a:r>
              <a:rPr lang="ja-JP" altLang="en-US" sz="4800" dirty="0" smtClean="0">
                <a:latin typeface="メイリオ" panose="020B0604030504040204" pitchFamily="50" charset="-128"/>
                <a:ea typeface="メイリオ" panose="020B0604030504040204" pitchFamily="50" charset="-128"/>
              </a:rPr>
              <a:t>を採用</a:t>
            </a:r>
            <a:endParaRPr kumimoji="1" lang="ja-JP" altLang="en-US" sz="48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1336" y="1700665"/>
            <a:ext cx="2951202" cy="4273161"/>
          </a:xfrm>
          <a:prstGeom prst="rect">
            <a:avLst/>
          </a:prstGeom>
        </p:spPr>
      </p:pic>
      <p:sp>
        <p:nvSpPr>
          <p:cNvPr id="7" name="テキスト ボックス 6"/>
          <p:cNvSpPr txBox="1"/>
          <p:nvPr/>
        </p:nvSpPr>
        <p:spPr>
          <a:xfrm>
            <a:off x="1959651" y="1115890"/>
            <a:ext cx="8088533" cy="584775"/>
          </a:xfrm>
          <a:prstGeom prst="rect">
            <a:avLst/>
          </a:prstGeom>
          <a:noFill/>
        </p:spPr>
        <p:txBody>
          <a:bodyPr wrap="square" rtlCol="0">
            <a:spAutoFit/>
          </a:bodyPr>
          <a:lstStyle/>
          <a:p>
            <a:r>
              <a:rPr kumimoji="1" lang="ja-JP" altLang="en-US" sz="3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→機械操作が苦手な人でも簡単に操作可能</a:t>
            </a:r>
            <a:endParaRPr kumimoji="1" lang="ja-JP" altLang="en-US" sz="3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5297" y="1700664"/>
            <a:ext cx="3012887" cy="4273162"/>
          </a:xfrm>
          <a:prstGeom prst="rect">
            <a:avLst/>
          </a:prstGeom>
        </p:spPr>
      </p:pic>
    </p:spTree>
    <p:extLst>
      <p:ext uri="{BB962C8B-B14F-4D97-AF65-F5344CB8AC3E}">
        <p14:creationId xmlns:p14="http://schemas.microsoft.com/office/powerpoint/2010/main" val="1036581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91392" y="162207"/>
            <a:ext cx="5040901" cy="707886"/>
          </a:xfrm>
          <a:prstGeom prst="rect">
            <a:avLst/>
          </a:prstGeom>
          <a:noFill/>
        </p:spPr>
        <p:txBody>
          <a:bodyPr wrap="square" rtlCol="0">
            <a:spAutoFit/>
          </a:bodyPr>
          <a:lstStyle/>
          <a:p>
            <a:pPr algn="ctr"/>
            <a:r>
              <a:rPr lang="ja-JP" altLang="en-US" sz="4000" b="1" dirty="0">
                <a:latin typeface="メイリオ" panose="020B0604030504040204" pitchFamily="50" charset="-128"/>
                <a:ea typeface="メイリオ" panose="020B0604030504040204" pitchFamily="50" charset="-128"/>
              </a:rPr>
              <a:t>天気</a:t>
            </a:r>
            <a:r>
              <a:rPr lang="ja-JP" altLang="en-US" sz="4000" b="1" dirty="0" smtClean="0">
                <a:latin typeface="メイリオ" panose="020B0604030504040204" pitchFamily="50" charset="-128"/>
                <a:ea typeface="メイリオ" panose="020B0604030504040204" pitchFamily="50" charset="-128"/>
              </a:rPr>
              <a:t>予報機能</a:t>
            </a:r>
            <a:endParaRPr kumimoji="1" lang="ja-JP" altLang="en-US" sz="4000" b="1"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693" y="975185"/>
            <a:ext cx="2997120" cy="4495680"/>
          </a:xfrm>
          <a:prstGeom prst="rect">
            <a:avLst/>
          </a:prstGeom>
        </p:spPr>
      </p:pic>
      <p:sp>
        <p:nvSpPr>
          <p:cNvPr id="6" name="テキスト ボックス 5"/>
          <p:cNvSpPr txBox="1"/>
          <p:nvPr/>
        </p:nvSpPr>
        <p:spPr>
          <a:xfrm>
            <a:off x="375139" y="870093"/>
            <a:ext cx="4493846" cy="584775"/>
          </a:xfrm>
          <a:prstGeom prst="rect">
            <a:avLst/>
          </a:prstGeom>
          <a:noFill/>
        </p:spPr>
        <p:txBody>
          <a:bodyPr wrap="square" rtlCol="0">
            <a:spAutoFit/>
          </a:bodyPr>
          <a:lstStyle/>
          <a:p>
            <a:r>
              <a:rPr kumimoji="1" lang="ja-JP" altLang="en-US" sz="3200" dirty="0" smtClean="0">
                <a:solidFill>
                  <a:srgbClr val="FF0000"/>
                </a:solidFill>
                <a:latin typeface="メイリオ" panose="020B0604030504040204" pitchFamily="50" charset="-128"/>
                <a:ea typeface="メイリオ" panose="020B0604030504040204" pitchFamily="50" charset="-128"/>
              </a:rPr>
              <a:t>４７都道府県に対応</a:t>
            </a:r>
            <a:endParaRPr kumimoji="1" lang="ja-JP" altLang="en-US" sz="3200" dirty="0">
              <a:solidFill>
                <a:srgbClr val="FF0000"/>
              </a:solidFill>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75139" y="1676774"/>
            <a:ext cx="3094892"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３時間毎の天気</a:t>
            </a:r>
            <a:endParaRPr kumimoji="1" lang="ja-JP" altLang="en-US" sz="3200" b="1"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293078" y="2940565"/>
            <a:ext cx="4836704"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現在の気温・湿度の検知</a:t>
            </a:r>
            <a:endParaRPr kumimoji="1" lang="ja-JP" altLang="en-US" sz="3200" b="1"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375139" y="4244070"/>
            <a:ext cx="5326184"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最高・最低気温の情報取得</a:t>
            </a:r>
            <a:endParaRPr kumimoji="1" lang="ja-JP" altLang="en-US" sz="3200" b="1" dirty="0">
              <a:latin typeface="メイリオ" panose="020B0604030504040204" pitchFamily="50" charset="-128"/>
              <a:ea typeface="メイリオ" panose="020B0604030504040204" pitchFamily="50" charset="-128"/>
            </a:endParaRP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534" y="995041"/>
            <a:ext cx="3014965" cy="4475824"/>
          </a:xfrm>
          <a:prstGeom prst="rect">
            <a:avLst/>
          </a:prstGeom>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0533" y="995041"/>
            <a:ext cx="3014965" cy="4495680"/>
          </a:xfrm>
          <a:prstGeom prst="rect">
            <a:avLst/>
          </a:prstGeom>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6693" y="995041"/>
            <a:ext cx="2997120" cy="4475824"/>
          </a:xfrm>
          <a:prstGeom prst="rect">
            <a:avLst/>
          </a:prstGeom>
        </p:spPr>
      </p:pic>
      <p:sp>
        <p:nvSpPr>
          <p:cNvPr id="16" name="テキスト ボックス 15"/>
          <p:cNvSpPr txBox="1"/>
          <p:nvPr/>
        </p:nvSpPr>
        <p:spPr>
          <a:xfrm>
            <a:off x="-1" y="2860114"/>
            <a:ext cx="6799385" cy="523220"/>
          </a:xfrm>
          <a:prstGeom prst="rect">
            <a:avLst/>
          </a:prstGeom>
          <a:noFill/>
        </p:spPr>
        <p:txBody>
          <a:bodyPr wrap="square" rtlCol="0">
            <a:spAutoFit/>
          </a:bodyPr>
          <a:lstStyle/>
          <a:p>
            <a:r>
              <a:rPr kumimoji="1" lang="ja-JP" altLang="en-US" sz="28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明日・明後日の天気情報も見れる</a:t>
            </a:r>
            <a:endParaRPr kumimoji="1" lang="ja-JP" altLang="en-US" sz="28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7666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fade">
                                      <p:cBhvr>
                                        <p:cTn id="25" dur="1000"/>
                                        <p:tgtEl>
                                          <p:spTgt spid="16">
                                            <p:txEl>
                                              <p:pRg st="0" end="0"/>
                                            </p:txEl>
                                          </p:spTgt>
                                        </p:tgtEl>
                                      </p:cBhvr>
                                    </p:animEffect>
                                    <p:anim calcmode="lin" valueType="num">
                                      <p:cBhvr>
                                        <p:cTn id="2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28" presetID="1" presetClass="exit" presetSubtype="0" fill="hold"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テキスト ボックス 4"/>
          <p:cNvSpPr txBox="1"/>
          <p:nvPr/>
        </p:nvSpPr>
        <p:spPr>
          <a:xfrm>
            <a:off x="1925222" y="2157316"/>
            <a:ext cx="8783053" cy="2800767"/>
          </a:xfrm>
          <a:prstGeom prst="rect">
            <a:avLst/>
          </a:prstGeom>
          <a:noFill/>
        </p:spPr>
        <p:txBody>
          <a:bodyPr wrap="square" rtlCol="0">
            <a:spAutoFit/>
          </a:bodyPr>
          <a:lstStyle/>
          <a:p>
            <a:pPr algn="ctr"/>
            <a:r>
              <a:rPr lang="ja-JP" altLang="en-US" sz="8800" dirty="0" smtClean="0">
                <a:latin typeface="メイリオ" panose="020B0604030504040204" pitchFamily="50" charset="-128"/>
                <a:ea typeface="メイリオ" panose="020B0604030504040204" pitchFamily="50" charset="-128"/>
              </a:rPr>
              <a:t>このタグの意味</a:t>
            </a:r>
            <a:endParaRPr lang="en-US" altLang="ja-JP" sz="8800" dirty="0" smtClean="0">
              <a:latin typeface="メイリオ" panose="020B0604030504040204" pitchFamily="50" charset="-128"/>
              <a:ea typeface="メイリオ" panose="020B0604030504040204" pitchFamily="50" charset="-128"/>
            </a:endParaRPr>
          </a:p>
          <a:p>
            <a:pPr algn="ctr"/>
            <a:r>
              <a:rPr kumimoji="1" lang="ja-JP" altLang="en-US" sz="8800" dirty="0">
                <a:latin typeface="メイリオ" panose="020B0604030504040204" pitchFamily="50" charset="-128"/>
                <a:ea typeface="メイリオ" panose="020B0604030504040204" pitchFamily="50" charset="-128"/>
              </a:rPr>
              <a:t>分かります</a:t>
            </a:r>
            <a:r>
              <a:rPr kumimoji="1" lang="ja-JP" altLang="en-US" sz="8800" dirty="0" smtClean="0">
                <a:latin typeface="メイリオ" panose="020B0604030504040204" pitchFamily="50" charset="-128"/>
                <a:ea typeface="メイリオ" panose="020B0604030504040204" pitchFamily="50" charset="-128"/>
              </a:rPr>
              <a:t>か</a:t>
            </a:r>
            <a:r>
              <a:rPr kumimoji="1" lang="ja-JP" altLang="en-US" sz="8800" dirty="0">
                <a:latin typeface="メイリオ" panose="020B0604030504040204" pitchFamily="50" charset="-128"/>
                <a:ea typeface="メイリオ" panose="020B0604030504040204" pitchFamily="50" charset="-128"/>
              </a:rPr>
              <a:t>？</a:t>
            </a:r>
          </a:p>
        </p:txBody>
      </p:sp>
      <p:sp>
        <p:nvSpPr>
          <p:cNvPr id="6" name="テキスト ボックス 5"/>
          <p:cNvSpPr txBox="1"/>
          <p:nvPr/>
        </p:nvSpPr>
        <p:spPr>
          <a:xfrm>
            <a:off x="473355" y="1572541"/>
            <a:ext cx="7050675" cy="584775"/>
          </a:xfrm>
          <a:prstGeom prst="rect">
            <a:avLst/>
          </a:prstGeom>
          <a:noFill/>
        </p:spPr>
        <p:txBody>
          <a:bodyPr wrap="square" rtlCol="0">
            <a:spAutoFit/>
          </a:bodyPr>
          <a:lstStyle/>
          <a:p>
            <a:r>
              <a:rPr kumimoji="1" lang="ja-JP" altLang="en-US" sz="3200" dirty="0" smtClean="0">
                <a:latin typeface="メイリオ" panose="020B0604030504040204" pitchFamily="50" charset="-128"/>
                <a:ea typeface="メイリオ" panose="020B0604030504040204" pitchFamily="50" charset="-128"/>
              </a:rPr>
              <a:t>皆さんに質問です・・・</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19035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2740399" y="84891"/>
            <a:ext cx="6549249" cy="923330"/>
          </a:xfrm>
          <a:prstGeom prst="rect">
            <a:avLst/>
          </a:prstGeom>
          <a:noFill/>
        </p:spPr>
        <p:txBody>
          <a:bodyPr wrap="square" rtlCol="0">
            <a:spAutoFit/>
          </a:bodyPr>
          <a:lstStyle/>
          <a:p>
            <a:pPr algn="ctr"/>
            <a:r>
              <a:rPr lang="ja-JP" altLang="en-US" sz="5400" b="1" dirty="0" smtClean="0">
                <a:latin typeface="メイリオ" panose="020B0604030504040204" pitchFamily="50" charset="-128"/>
                <a:ea typeface="メイリオ" panose="020B0604030504040204" pitchFamily="50" charset="-128"/>
              </a:rPr>
              <a:t>様々</a:t>
            </a:r>
            <a:r>
              <a:rPr lang="ja-JP" altLang="en-US" sz="5400" b="1" dirty="0">
                <a:latin typeface="メイリオ" panose="020B0604030504040204" pitchFamily="50" charset="-128"/>
                <a:ea typeface="メイリオ" panose="020B0604030504040204" pitchFamily="50" charset="-128"/>
              </a:rPr>
              <a:t>な</a:t>
            </a:r>
            <a:r>
              <a:rPr lang="ja-JP" altLang="en-US" sz="5400" b="1" dirty="0" smtClean="0">
                <a:latin typeface="メイリオ" panose="020B0604030504040204" pitchFamily="50" charset="-128"/>
                <a:ea typeface="メイリオ" panose="020B0604030504040204" pitchFamily="50" charset="-128"/>
              </a:rPr>
              <a:t>言語に対応</a:t>
            </a:r>
            <a:endParaRPr kumimoji="1" lang="ja-JP" altLang="en-US" sz="5400" b="1" dirty="0">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3639" y="1176650"/>
            <a:ext cx="2543551" cy="4521869"/>
          </a:xfrm>
          <a:prstGeom prst="rect">
            <a:avLst/>
          </a:prstGeom>
        </p:spPr>
      </p:pic>
      <p:sp>
        <p:nvSpPr>
          <p:cNvPr id="3" name="テキスト ボックス 2"/>
          <p:cNvSpPr txBox="1"/>
          <p:nvPr/>
        </p:nvSpPr>
        <p:spPr>
          <a:xfrm>
            <a:off x="226807" y="3359039"/>
            <a:ext cx="8972061" cy="584775"/>
          </a:xfrm>
          <a:prstGeom prst="rect">
            <a:avLst/>
          </a:prstGeom>
          <a:noFill/>
        </p:spPr>
        <p:txBody>
          <a:bodyPr wrap="square" rtlCol="0">
            <a:spAutoFit/>
          </a:bodyPr>
          <a:lstStyle/>
          <a:p>
            <a:r>
              <a:rPr kumimoji="1" lang="ja-JP" altLang="en-US" sz="3200" b="1" dirty="0" smtClean="0">
                <a:solidFill>
                  <a:srgbClr val="FF0000"/>
                </a:solidFill>
                <a:latin typeface="メイリオ" panose="020B0604030504040204" pitchFamily="50" charset="-128"/>
                <a:ea typeface="メイリオ" panose="020B0604030504040204" pitchFamily="50" charset="-128"/>
              </a:rPr>
              <a:t>プルダウンメニューから簡単に言語選択が可能</a:t>
            </a:r>
            <a:endParaRPr kumimoji="1" lang="ja-JP" altLang="en-US" sz="3200" b="1" dirty="0">
              <a:solidFill>
                <a:srgbClr val="FF0000"/>
              </a:solidFill>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71938" y="190453"/>
            <a:ext cx="6216748" cy="707886"/>
          </a:xfrm>
          <a:prstGeom prst="rect">
            <a:avLst/>
          </a:prstGeom>
          <a:noFill/>
        </p:spPr>
        <p:txBody>
          <a:bodyPr wrap="square" rtlCol="0">
            <a:spAutoFit/>
          </a:bodyPr>
          <a:lstStyle/>
          <a:p>
            <a:r>
              <a:rPr kumimoji="1" lang="ja-JP" altLang="en-US" sz="4000" dirty="0" smtClean="0">
                <a:latin typeface="メイリオ" panose="020B0604030504040204" pitchFamily="50" charset="-128"/>
                <a:ea typeface="メイリオ" panose="020B0604030504040204" pitchFamily="50" charset="-128"/>
              </a:rPr>
              <a:t>現在対応中の言語</a:t>
            </a:r>
            <a:endParaRPr kumimoji="1" lang="ja-JP" altLang="en-US" sz="4000"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6106" y="1588674"/>
            <a:ext cx="2425272" cy="4311593"/>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5994" y="1596578"/>
            <a:ext cx="2408633" cy="4282013"/>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89648" y="1618252"/>
            <a:ext cx="2408633" cy="4282015"/>
          </a:xfrm>
          <a:prstGeom prst="rect">
            <a:avLst/>
          </a:prstGeom>
        </p:spPr>
      </p:pic>
      <p:sp>
        <p:nvSpPr>
          <p:cNvPr id="16" name="テキスト ボックス 15"/>
          <p:cNvSpPr txBox="1"/>
          <p:nvPr/>
        </p:nvSpPr>
        <p:spPr>
          <a:xfrm>
            <a:off x="1609825" y="1003899"/>
            <a:ext cx="2261148"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日本語</a:t>
            </a:r>
            <a:endParaRPr kumimoji="1" lang="ja-JP" altLang="en-US" sz="3200" b="1"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069750" y="1010012"/>
            <a:ext cx="1547446"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英語</a:t>
            </a:r>
            <a:endParaRPr kumimoji="1" lang="ja-JP" altLang="en-US" sz="3200" b="1"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9709380" y="1011803"/>
            <a:ext cx="1745012"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中国語</a:t>
            </a:r>
            <a:endParaRPr kumimoji="1" lang="ja-JP" altLang="en-US" sz="3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702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42"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1" presetClass="exit" presetSubtype="0" fill="hold"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hidden"/>
                                      </p:to>
                                    </p:set>
                                  </p:childTnLst>
                                </p:cTn>
                              </p:par>
                              <p:par>
                                <p:cTn id="31" presetID="42"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7">
                                            <p:txEl>
                                              <p:pRg st="0" end="0"/>
                                            </p:txEl>
                                          </p:spTgt>
                                        </p:tgtEl>
                                        <p:attrNameLst>
                                          <p:attrName>style.visibility</p:attrName>
                                        </p:attrNameLst>
                                      </p:cBhvr>
                                      <p:to>
                                        <p:strVal val="visible"/>
                                      </p:to>
                                    </p:set>
                                    <p:animEffect transition="in" filter="fade">
                                      <p:cBhvr>
                                        <p:cTn id="38" dur="1000"/>
                                        <p:tgtEl>
                                          <p:spTgt spid="17">
                                            <p:txEl>
                                              <p:pRg st="0" end="0"/>
                                            </p:txEl>
                                          </p:spTgt>
                                        </p:tgtEl>
                                      </p:cBhvr>
                                    </p:animEffect>
                                    <p:anim calcmode="lin" valueType="num">
                                      <p:cBhvr>
                                        <p:cTn id="39"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Effect transition="in" filter="fade">
                                      <p:cBhvr>
                                        <p:cTn id="43" dur="1000"/>
                                        <p:tgtEl>
                                          <p:spTgt spid="18">
                                            <p:txEl>
                                              <p:pRg st="0" end="0"/>
                                            </p:txEl>
                                          </p:spTgt>
                                        </p:tgtEl>
                                      </p:cBhvr>
                                    </p:animEffect>
                                    <p:anim calcmode="lin" valueType="num">
                                      <p:cBhvr>
                                        <p:cTn id="44"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85259" y="-158566"/>
            <a:ext cx="7233627" cy="1123706"/>
          </a:xfrm>
        </p:spPr>
        <p:txBody>
          <a:bodyPr>
            <a:normAutofit/>
          </a:bodyPr>
          <a:lstStyle/>
          <a:p>
            <a:r>
              <a:rPr lang="ja-JP" altLang="en-US" sz="5400" dirty="0">
                <a:latin typeface="メイリオ" panose="020B0604030504040204" pitchFamily="50" charset="-128"/>
                <a:ea typeface="メイリオ" panose="020B0604030504040204" pitchFamily="50" charset="-128"/>
              </a:rPr>
              <a:t>画像</a:t>
            </a:r>
            <a:r>
              <a:rPr lang="ja-JP" altLang="en-US" sz="5400" dirty="0" smtClean="0">
                <a:latin typeface="メイリオ" panose="020B0604030504040204" pitchFamily="50" charset="-128"/>
                <a:ea typeface="メイリオ" panose="020B0604030504040204" pitchFamily="50" charset="-128"/>
              </a:rPr>
              <a:t>認識を採用</a:t>
            </a:r>
            <a:endParaRPr kumimoji="1" lang="ja-JP" altLang="en-US" sz="54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121162" y="859938"/>
            <a:ext cx="10817151" cy="800219"/>
          </a:xfrm>
          <a:prstGeom prst="rect">
            <a:avLst/>
          </a:prstGeom>
          <a:noFill/>
        </p:spPr>
        <p:txBody>
          <a:bodyPr wrap="square" rtlCol="0">
            <a:spAutoFit/>
          </a:bodyPr>
          <a:lstStyle/>
          <a:p>
            <a:r>
              <a:rPr lang="ja-JP" altLang="en-US" sz="2800" dirty="0" smtClean="0">
                <a:latin typeface="メイリオ" panose="020B0604030504040204" pitchFamily="50" charset="-128"/>
                <a:ea typeface="メイリオ" panose="020B0604030504040204" pitchFamily="50" charset="-128"/>
              </a:rPr>
              <a:t>既存アプリだと調べるのに時間が掛かる！</a:t>
            </a:r>
            <a:endParaRPr lang="en-US" altLang="ja-JP" sz="2800"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121162" y="1450396"/>
            <a:ext cx="11389895" cy="707886"/>
          </a:xfrm>
          <a:prstGeom prst="rect">
            <a:avLst/>
          </a:prstGeom>
          <a:noFill/>
        </p:spPr>
        <p:txBody>
          <a:bodyPr wrap="square" rtlCol="0">
            <a:spAutoFit/>
          </a:bodyPr>
          <a:lstStyle/>
          <a:p>
            <a:r>
              <a:rPr kumimoji="1" lang="ja-JP" altLang="en-US" sz="4000" b="1" dirty="0" smtClean="0">
                <a:solidFill>
                  <a:srgbClr val="FF0000"/>
                </a:solidFill>
                <a:latin typeface="メイリオ" panose="020B0604030504040204" pitchFamily="50" charset="-128"/>
                <a:ea typeface="メイリオ" panose="020B0604030504040204" pitchFamily="50" charset="-128"/>
              </a:rPr>
              <a:t>→画像認識技術によって、即座に結果が分かる</a:t>
            </a:r>
            <a:endParaRPr kumimoji="1" lang="ja-JP" altLang="en-US" sz="4000" b="1" dirty="0">
              <a:solidFill>
                <a:srgbClr val="FF0000"/>
              </a:solidFill>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121162" y="2487130"/>
            <a:ext cx="8253664" cy="523220"/>
          </a:xfrm>
          <a:prstGeom prst="rect">
            <a:avLst/>
          </a:prstGeom>
          <a:noFill/>
        </p:spPr>
        <p:txBody>
          <a:bodyPr wrap="square" rtlCol="0">
            <a:spAutoFit/>
          </a:bodyPr>
          <a:lstStyle/>
          <a:p>
            <a:r>
              <a:rPr lang="ja-JP" altLang="en-US" sz="2800" dirty="0" smtClean="0">
                <a:latin typeface="メイリオ" panose="020B0604030504040204" pitchFamily="50" charset="-128"/>
                <a:ea typeface="メイリオ" panose="020B0604030504040204" pitchFamily="50" charset="-128"/>
              </a:rPr>
              <a:t>調べたい洗濯タグが既存アプリにない！</a:t>
            </a:r>
            <a:endParaRPr kumimoji="1" lang="ja-JP" altLang="en-US" sz="2800" dirty="0">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121162" y="3352241"/>
            <a:ext cx="9444869" cy="707886"/>
          </a:xfrm>
          <a:prstGeom prst="rect">
            <a:avLst/>
          </a:prstGeom>
          <a:noFill/>
        </p:spPr>
        <p:txBody>
          <a:bodyPr wrap="square" rtlCol="0">
            <a:spAutoFit/>
          </a:bodyPr>
          <a:lstStyle/>
          <a:p>
            <a:r>
              <a:rPr kumimoji="1" lang="ja-JP" altLang="en-US" sz="4000" b="1" dirty="0" smtClean="0">
                <a:solidFill>
                  <a:srgbClr val="FF0000"/>
                </a:solidFill>
                <a:latin typeface="メイリオ" panose="020B0604030504040204" pitchFamily="50" charset="-128"/>
                <a:ea typeface="メイリオ" panose="020B0604030504040204" pitchFamily="50" charset="-128"/>
              </a:rPr>
              <a:t>→豊富なライブラリーによってサポート</a:t>
            </a:r>
            <a:endParaRPr kumimoji="1" lang="ja-JP" altLang="en-US" sz="4000" b="1" dirty="0">
              <a:solidFill>
                <a:srgbClr val="FF0000"/>
              </a:solidFill>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924" y="2182189"/>
            <a:ext cx="2258891" cy="3755876"/>
          </a:xfrm>
          <a:prstGeom prst="rect">
            <a:avLst/>
          </a:prstGeom>
        </p:spPr>
      </p:pic>
    </p:spTree>
    <p:extLst>
      <p:ext uri="{BB962C8B-B14F-4D97-AF65-F5344CB8AC3E}">
        <p14:creationId xmlns:p14="http://schemas.microsoft.com/office/powerpoint/2010/main" val="140862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2" descr="https://illalet.com/wp-content/uploads/2018/03/4_28_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70" y="2007193"/>
            <a:ext cx="2363036" cy="14345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illalet.com/wp-content/uploads/2017/06/4_28_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5774" y="2007193"/>
            <a:ext cx="1540544" cy="14345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llalet.com/wp-content/uploads/2017/07/4_5_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22715" y="2007194"/>
            <a:ext cx="2607379" cy="1434543"/>
          </a:xfrm>
          <a:prstGeom prst="rect">
            <a:avLst/>
          </a:prstGeom>
          <a:noFill/>
          <a:extLst>
            <a:ext uri="{909E8E84-426E-40DD-AFC4-6F175D3DCCD1}">
              <a14:hiddenFill xmlns:a14="http://schemas.microsoft.com/office/drawing/2010/main">
                <a:solidFill>
                  <a:srgbClr val="FFFFFF"/>
                </a:solidFill>
              </a14:hiddenFill>
            </a:ext>
          </a:extLst>
        </p:spPr>
      </p:pic>
      <p:sp>
        <p:nvSpPr>
          <p:cNvPr id="20" name="右矢印 19"/>
          <p:cNvSpPr/>
          <p:nvPr/>
        </p:nvSpPr>
        <p:spPr>
          <a:xfrm rot="10800000">
            <a:off x="7573250" y="2913481"/>
            <a:ext cx="1684421" cy="737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rot="10800000">
            <a:off x="3049377" y="2913481"/>
            <a:ext cx="1684421" cy="737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a:off x="3114420" y="2007193"/>
            <a:ext cx="1684421" cy="737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a:off x="7638294" y="2011812"/>
            <a:ext cx="1684421" cy="737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023092" y="578104"/>
            <a:ext cx="1733638" cy="830997"/>
          </a:xfrm>
          <a:prstGeom prst="rect">
            <a:avLst/>
          </a:prstGeom>
          <a:noFill/>
        </p:spPr>
        <p:txBody>
          <a:bodyPr wrap="square" rtlCol="0">
            <a:spAutoFit/>
          </a:bodyPr>
          <a:lstStyle/>
          <a:p>
            <a:pPr algn="ctr"/>
            <a:r>
              <a:rPr lang="ja-JP" altLang="en-US" sz="2400" dirty="0" smtClean="0"/>
              <a:t>タグ</a:t>
            </a:r>
            <a:r>
              <a:rPr lang="ja-JP" altLang="en-US" sz="2400" dirty="0"/>
              <a:t>の</a:t>
            </a:r>
            <a:r>
              <a:rPr kumimoji="1" lang="ja-JP" altLang="en-US" sz="2400" dirty="0" smtClean="0"/>
              <a:t>画像</a:t>
            </a:r>
            <a:endParaRPr kumimoji="1" lang="en-US" altLang="ja-JP" sz="2400" dirty="0" smtClean="0"/>
          </a:p>
          <a:p>
            <a:pPr algn="ctr"/>
            <a:r>
              <a:rPr lang="ja-JP" altLang="en-US" sz="2400" dirty="0" smtClean="0"/>
              <a:t>地名</a:t>
            </a:r>
            <a:endParaRPr kumimoji="1" lang="ja-JP" altLang="en-US" sz="2400" dirty="0"/>
          </a:p>
        </p:txBody>
      </p:sp>
      <p:sp>
        <p:nvSpPr>
          <p:cNvPr id="25" name="テキスト ボックス 24"/>
          <p:cNvSpPr txBox="1"/>
          <p:nvPr/>
        </p:nvSpPr>
        <p:spPr>
          <a:xfrm>
            <a:off x="7967801" y="951303"/>
            <a:ext cx="895320" cy="461665"/>
          </a:xfrm>
          <a:prstGeom prst="rect">
            <a:avLst/>
          </a:prstGeom>
          <a:noFill/>
        </p:spPr>
        <p:txBody>
          <a:bodyPr wrap="square" rtlCol="0">
            <a:spAutoFit/>
          </a:bodyPr>
          <a:lstStyle/>
          <a:p>
            <a:pPr algn="ctr"/>
            <a:r>
              <a:rPr kumimoji="1" lang="ja-JP" altLang="en-US" sz="2400" dirty="0" smtClean="0"/>
              <a:t>地名</a:t>
            </a:r>
            <a:endParaRPr kumimoji="1" lang="ja-JP" altLang="en-US" sz="2400" dirty="0"/>
          </a:p>
        </p:txBody>
      </p:sp>
      <p:sp>
        <p:nvSpPr>
          <p:cNvPr id="26" name="テキスト ボックス 25"/>
          <p:cNvSpPr txBox="1"/>
          <p:nvPr/>
        </p:nvSpPr>
        <p:spPr>
          <a:xfrm>
            <a:off x="7244385" y="3855162"/>
            <a:ext cx="2342149" cy="461665"/>
          </a:xfrm>
          <a:prstGeom prst="rect">
            <a:avLst/>
          </a:prstGeom>
          <a:noFill/>
        </p:spPr>
        <p:txBody>
          <a:bodyPr wrap="square" rtlCol="0">
            <a:spAutoFit/>
          </a:bodyPr>
          <a:lstStyle/>
          <a:p>
            <a:pPr algn="ctr"/>
            <a:r>
              <a:rPr kumimoji="1" lang="ja-JP" altLang="en-US" sz="2400" dirty="0" smtClean="0"/>
              <a:t>天気</a:t>
            </a:r>
            <a:endParaRPr kumimoji="1" lang="ja-JP" altLang="en-US" sz="2400" dirty="0"/>
          </a:p>
        </p:txBody>
      </p:sp>
      <p:sp>
        <p:nvSpPr>
          <p:cNvPr id="27" name="テキスト ボックス 26"/>
          <p:cNvSpPr txBox="1"/>
          <p:nvPr/>
        </p:nvSpPr>
        <p:spPr>
          <a:xfrm>
            <a:off x="2990457" y="3855162"/>
            <a:ext cx="1932346" cy="830997"/>
          </a:xfrm>
          <a:prstGeom prst="rect">
            <a:avLst/>
          </a:prstGeom>
          <a:noFill/>
        </p:spPr>
        <p:txBody>
          <a:bodyPr wrap="square" rtlCol="0">
            <a:spAutoFit/>
          </a:bodyPr>
          <a:lstStyle/>
          <a:p>
            <a:pPr algn="ctr"/>
            <a:r>
              <a:rPr kumimoji="1" lang="ja-JP" altLang="en-US" sz="2400" dirty="0" smtClean="0"/>
              <a:t>タグの判別</a:t>
            </a:r>
            <a:endParaRPr kumimoji="1" lang="en-US" altLang="ja-JP" sz="2400" dirty="0" smtClean="0"/>
          </a:p>
          <a:p>
            <a:pPr algn="ctr"/>
            <a:r>
              <a:rPr kumimoji="1" lang="ja-JP" altLang="en-US" sz="2400" dirty="0" smtClean="0"/>
              <a:t>天気</a:t>
            </a:r>
            <a:endParaRPr kumimoji="1" lang="en-US" altLang="ja-JP" sz="2400" dirty="0" smtClean="0"/>
          </a:p>
        </p:txBody>
      </p:sp>
      <p:sp>
        <p:nvSpPr>
          <p:cNvPr id="28" name="テキスト ボックス 27"/>
          <p:cNvSpPr txBox="1"/>
          <p:nvPr/>
        </p:nvSpPr>
        <p:spPr>
          <a:xfrm>
            <a:off x="521904" y="947435"/>
            <a:ext cx="2234698" cy="584775"/>
          </a:xfrm>
          <a:prstGeom prst="rect">
            <a:avLst/>
          </a:prstGeom>
          <a:noFill/>
        </p:spPr>
        <p:txBody>
          <a:bodyPr wrap="square" rtlCol="0">
            <a:spAutoFit/>
          </a:bodyPr>
          <a:lstStyle/>
          <a:p>
            <a:pPr algn="ctr"/>
            <a:r>
              <a:rPr kumimoji="1" lang="ja-JP" altLang="en-US" sz="3200" dirty="0" smtClean="0">
                <a:latin typeface="メイリオ" panose="020B0604030504040204" pitchFamily="50" charset="-128"/>
                <a:ea typeface="メイリオ" panose="020B0604030504040204" pitchFamily="50" charset="-128"/>
              </a:rPr>
              <a:t>ブラウザ</a:t>
            </a:r>
            <a:endParaRPr kumimoji="1" lang="ja-JP" altLang="en-US" sz="3200" dirty="0">
              <a:latin typeface="メイリオ" panose="020B0604030504040204" pitchFamily="50" charset="-128"/>
              <a:ea typeface="メイリオ" panose="020B0604030504040204" pitchFamily="50" charset="-128"/>
            </a:endParaRPr>
          </a:p>
        </p:txBody>
      </p:sp>
      <p:sp>
        <p:nvSpPr>
          <p:cNvPr id="29" name="テキスト ボックス 28"/>
          <p:cNvSpPr txBox="1"/>
          <p:nvPr/>
        </p:nvSpPr>
        <p:spPr>
          <a:xfrm>
            <a:off x="4933637" y="578104"/>
            <a:ext cx="2501183" cy="830997"/>
          </a:xfrm>
          <a:prstGeom prst="rect">
            <a:avLst/>
          </a:prstGeom>
          <a:noFill/>
        </p:spPr>
        <p:txBody>
          <a:bodyPr wrap="square" rtlCol="0">
            <a:spAutoFit/>
          </a:bodyPr>
          <a:lstStyle/>
          <a:p>
            <a:pPr algn="ctr"/>
            <a:r>
              <a:rPr lang="en-US" altLang="ja-JP" sz="2400" b="1" dirty="0" smtClean="0"/>
              <a:t>Google</a:t>
            </a:r>
            <a:r>
              <a:rPr lang="ja-JP" altLang="en-US" sz="2400" b="1" dirty="0"/>
              <a:t> </a:t>
            </a:r>
            <a:r>
              <a:rPr lang="en-US" altLang="ja-JP" sz="2400" b="1" dirty="0" smtClean="0"/>
              <a:t>Cloud</a:t>
            </a:r>
            <a:r>
              <a:rPr lang="ja-JP" altLang="en-US" sz="2400" b="1" dirty="0" smtClean="0"/>
              <a:t> </a:t>
            </a:r>
            <a:r>
              <a:rPr lang="en-US" altLang="ja-JP" sz="2400" b="1" dirty="0" smtClean="0"/>
              <a:t>Platform</a:t>
            </a:r>
            <a:r>
              <a:rPr lang="ja-JP" altLang="en-US" sz="2400" b="1" dirty="0"/>
              <a:t> </a:t>
            </a:r>
            <a:r>
              <a:rPr lang="ja-JP" altLang="en-US" sz="2400" b="1" dirty="0" smtClean="0"/>
              <a:t>サーバ</a:t>
            </a:r>
            <a:endParaRPr kumimoji="1" lang="ja-JP" altLang="en-US" sz="2400" b="1" dirty="0"/>
          </a:p>
        </p:txBody>
      </p:sp>
      <p:sp>
        <p:nvSpPr>
          <p:cNvPr id="30" name="テキスト ボックス 29"/>
          <p:cNvSpPr txBox="1"/>
          <p:nvPr/>
        </p:nvSpPr>
        <p:spPr>
          <a:xfrm>
            <a:off x="10084984" y="947436"/>
            <a:ext cx="1082843" cy="461665"/>
          </a:xfrm>
          <a:prstGeom prst="rect">
            <a:avLst/>
          </a:prstGeom>
          <a:noFill/>
        </p:spPr>
        <p:txBody>
          <a:bodyPr wrap="square" rtlCol="0">
            <a:spAutoFit/>
          </a:bodyPr>
          <a:lstStyle/>
          <a:p>
            <a:pPr algn="ctr"/>
            <a:r>
              <a:rPr kumimoji="1" lang="en-US" altLang="ja-JP" sz="2400" dirty="0" smtClean="0"/>
              <a:t>API</a:t>
            </a:r>
            <a:endParaRPr kumimoji="1" lang="ja-JP" altLang="en-US" sz="2400" dirty="0"/>
          </a:p>
        </p:txBody>
      </p:sp>
      <p:sp>
        <p:nvSpPr>
          <p:cNvPr id="31" name="テキスト ボックス 30"/>
          <p:cNvSpPr txBox="1"/>
          <p:nvPr/>
        </p:nvSpPr>
        <p:spPr>
          <a:xfrm>
            <a:off x="6951680" y="4686159"/>
            <a:ext cx="5685183" cy="584775"/>
          </a:xfrm>
          <a:prstGeom prst="rect">
            <a:avLst/>
          </a:prstGeom>
          <a:noFill/>
        </p:spPr>
        <p:txBody>
          <a:bodyPr wrap="square" rtlCol="0">
            <a:spAutoFit/>
          </a:bodyPr>
          <a:lstStyle/>
          <a:p>
            <a:r>
              <a:rPr kumimoji="1" lang="ja-JP" altLang="en-US" sz="3200" dirty="0" smtClean="0"/>
              <a:t>使用言語</a:t>
            </a:r>
            <a:r>
              <a:rPr kumimoji="1" lang="en-US" altLang="ja-JP" sz="3200" dirty="0" smtClean="0"/>
              <a:t>: Python, </a:t>
            </a:r>
            <a:r>
              <a:rPr kumimoji="1" lang="en-US" altLang="ja-JP" sz="3200" dirty="0" err="1" smtClean="0"/>
              <a:t>Javacript</a:t>
            </a:r>
            <a:endParaRPr kumimoji="1" lang="ja-JP" altLang="en-US" sz="3200" dirty="0"/>
          </a:p>
        </p:txBody>
      </p:sp>
      <p:sp>
        <p:nvSpPr>
          <p:cNvPr id="32" name="テキスト ボックス 31"/>
          <p:cNvSpPr txBox="1"/>
          <p:nvPr/>
        </p:nvSpPr>
        <p:spPr>
          <a:xfrm>
            <a:off x="6951680" y="5268861"/>
            <a:ext cx="5751360" cy="584775"/>
          </a:xfrm>
          <a:prstGeom prst="rect">
            <a:avLst/>
          </a:prstGeom>
          <a:noFill/>
        </p:spPr>
        <p:txBody>
          <a:bodyPr wrap="square" rtlCol="0">
            <a:spAutoFit/>
          </a:bodyPr>
          <a:lstStyle/>
          <a:p>
            <a:r>
              <a:rPr lang="ja-JP" altLang="en-US" sz="3200" dirty="0" smtClean="0"/>
              <a:t>使用</a:t>
            </a:r>
            <a:r>
              <a:rPr lang="en-US" altLang="ja-JP" sz="3200" dirty="0" smtClean="0"/>
              <a:t>API: </a:t>
            </a:r>
            <a:r>
              <a:rPr lang="en-US" altLang="ja-JP" sz="3200" dirty="0" err="1" smtClean="0"/>
              <a:t>OpenWeatherMap</a:t>
            </a:r>
            <a:endParaRPr kumimoji="1" lang="ja-JP" altLang="en-US" sz="3200" dirty="0"/>
          </a:p>
        </p:txBody>
      </p:sp>
    </p:spTree>
    <p:extLst>
      <p:ext uri="{BB962C8B-B14F-4D97-AF65-F5344CB8AC3E}">
        <p14:creationId xmlns:p14="http://schemas.microsoft.com/office/powerpoint/2010/main" val="32013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80456" y="1720248"/>
            <a:ext cx="5768648" cy="2852737"/>
          </a:xfrm>
        </p:spPr>
        <p:txBody>
          <a:bodyPr>
            <a:normAutofit/>
          </a:bodyPr>
          <a:lstStyle/>
          <a:p>
            <a:r>
              <a:rPr kumimoji="1" lang="ja-JP" altLang="en-US" sz="13800" b="1"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将来性</a:t>
            </a:r>
            <a:endParaRPr kumimoji="1" lang="ja-JP" altLang="en-US" sz="138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93716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23456" y="826298"/>
            <a:ext cx="6368715" cy="923330"/>
          </a:xfrm>
          <a:prstGeom prst="rect">
            <a:avLst/>
          </a:prstGeom>
          <a:noFill/>
        </p:spPr>
        <p:txBody>
          <a:bodyPr wrap="square" rtlCol="0">
            <a:spAutoFit/>
          </a:bodyPr>
          <a:lstStyle/>
          <a:p>
            <a:r>
              <a:rPr lang="ja-JP" altLang="en-US" sz="5400" b="1" dirty="0" smtClean="0">
                <a:latin typeface="メイリオ" panose="020B0604030504040204" pitchFamily="50" charset="-128"/>
                <a:ea typeface="メイリオ" panose="020B0604030504040204" pitchFamily="50" charset="-128"/>
              </a:rPr>
              <a:t>マップ機能の実装</a:t>
            </a:r>
            <a:endParaRPr kumimoji="1" lang="ja-JP" altLang="en-US" sz="5400" b="1"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423456" y="2179366"/>
            <a:ext cx="10146631" cy="1077218"/>
          </a:xfrm>
          <a:prstGeom prst="rect">
            <a:avLst/>
          </a:prstGeom>
          <a:noFill/>
        </p:spPr>
        <p:txBody>
          <a:bodyPr wrap="square" rtlCol="0">
            <a:spAutoFit/>
          </a:bodyPr>
          <a:lstStyle/>
          <a:p>
            <a:r>
              <a:rPr kumimoji="1" lang="ja-JP" altLang="en-US" sz="3200" dirty="0" smtClean="0">
                <a:latin typeface="メイリオ" panose="020B0604030504040204" pitchFamily="50" charset="-128"/>
                <a:ea typeface="メイリオ" panose="020B0604030504040204" pitchFamily="50" charset="-128"/>
              </a:rPr>
              <a:t>古着屋・クリーニング屋・コインランドリーなど</a:t>
            </a:r>
            <a:endParaRPr kumimoji="1" lang="en-US" altLang="ja-JP" sz="3200" dirty="0" smtClean="0">
              <a:latin typeface="メイリオ" panose="020B0604030504040204" pitchFamily="50" charset="-128"/>
              <a:ea typeface="メイリオ" panose="020B0604030504040204" pitchFamily="50" charset="-128"/>
            </a:endParaRPr>
          </a:p>
          <a:p>
            <a:r>
              <a:rPr kumimoji="1" lang="ja-JP" altLang="en-US" sz="3200" b="1" dirty="0" smtClean="0">
                <a:solidFill>
                  <a:srgbClr val="FF0000"/>
                </a:solidFill>
                <a:latin typeface="メイリオ" panose="020B0604030504040204" pitchFamily="50" charset="-128"/>
                <a:ea typeface="メイリオ" panose="020B0604030504040204" pitchFamily="50" charset="-128"/>
              </a:rPr>
              <a:t>服に関わる</a:t>
            </a:r>
            <a:r>
              <a:rPr lang="ja-JP" altLang="en-US" sz="3200" b="1" dirty="0" smtClean="0">
                <a:solidFill>
                  <a:srgbClr val="FF0000"/>
                </a:solidFill>
                <a:latin typeface="メイリオ" panose="020B0604030504040204" pitchFamily="50" charset="-128"/>
                <a:ea typeface="メイリオ" panose="020B0604030504040204" pitchFamily="50" charset="-128"/>
              </a:rPr>
              <a:t>お店・場所が分かるマップを追加</a:t>
            </a:r>
            <a:endParaRPr kumimoji="1" lang="ja-JP" altLang="en-US" sz="3200" b="1" dirty="0">
              <a:solidFill>
                <a:srgbClr val="FF0000"/>
              </a:solidFill>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4921" y="3256584"/>
            <a:ext cx="4003896" cy="2574721"/>
          </a:xfrm>
          <a:prstGeom prst="rect">
            <a:avLst/>
          </a:prstGeom>
        </p:spPr>
      </p:pic>
    </p:spTree>
    <p:extLst>
      <p:ext uri="{BB962C8B-B14F-4D97-AF65-F5344CB8AC3E}">
        <p14:creationId xmlns:p14="http://schemas.microsoft.com/office/powerpoint/2010/main" val="23658526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1282" y="0"/>
            <a:ext cx="7652394" cy="1518333"/>
          </a:xfrm>
        </p:spPr>
        <p:txBody>
          <a:bodyPr/>
          <a:lstStyle/>
          <a:p>
            <a:r>
              <a:rPr lang="ja-JP" altLang="en-US" b="1" dirty="0">
                <a:latin typeface="メイリオ" panose="020B0604030504040204" pitchFamily="50" charset="-128"/>
                <a:ea typeface="メイリオ" panose="020B0604030504040204" pitchFamily="50" charset="-128"/>
              </a:rPr>
              <a:t>さら</a:t>
            </a:r>
            <a:r>
              <a:rPr lang="ja-JP" altLang="en-US" b="1" dirty="0" smtClean="0">
                <a:latin typeface="メイリオ" panose="020B0604030504040204" pitchFamily="50" charset="-128"/>
                <a:ea typeface="メイリオ" panose="020B0604030504040204" pitchFamily="50" charset="-128"/>
              </a:rPr>
              <a:t>なる言語の追加</a:t>
            </a:r>
            <a:endParaRPr kumimoji="1" lang="ja-JP" altLang="en-US" b="1" dirty="0">
              <a:latin typeface="メイリオ" panose="020B0604030504040204" pitchFamily="50" charset="-128"/>
              <a:ea typeface="メイリオ" panose="020B0604030504040204" pitchFamily="50" charset="-128"/>
            </a:endParaRPr>
          </a:p>
        </p:txBody>
      </p:sp>
      <p:sp>
        <p:nvSpPr>
          <p:cNvPr id="3" name="テキスト ボックス 2"/>
          <p:cNvSpPr txBox="1"/>
          <p:nvPr/>
        </p:nvSpPr>
        <p:spPr>
          <a:xfrm>
            <a:off x="4159739" y="1806410"/>
            <a:ext cx="4282633" cy="584775"/>
          </a:xfrm>
          <a:prstGeom prst="rect">
            <a:avLst/>
          </a:prstGeom>
          <a:noFill/>
        </p:spPr>
        <p:txBody>
          <a:bodyPr wrap="square" rtlCol="0">
            <a:spAutoFit/>
          </a:bodyPr>
          <a:lstStyle/>
          <a:p>
            <a:r>
              <a:rPr kumimoji="1" lang="ja-JP" altLang="en-US" sz="3200" b="1" dirty="0" smtClean="0">
                <a:solidFill>
                  <a:srgbClr val="002060"/>
                </a:solidFill>
                <a:latin typeface="メイリオ" panose="020B0604030504040204" pitchFamily="50" charset="-128"/>
                <a:ea typeface="メイリオ" panose="020B0604030504040204" pitchFamily="50" charset="-128"/>
              </a:rPr>
              <a:t>今後追加</a:t>
            </a:r>
            <a:r>
              <a:rPr lang="ja-JP" altLang="en-US" sz="3200" b="1" dirty="0">
                <a:solidFill>
                  <a:srgbClr val="002060"/>
                </a:solidFill>
                <a:latin typeface="メイリオ" panose="020B0604030504040204" pitchFamily="50" charset="-128"/>
                <a:ea typeface="メイリオ" panose="020B0604030504040204" pitchFamily="50" charset="-128"/>
              </a:rPr>
              <a:t>候補</a:t>
            </a:r>
            <a:r>
              <a:rPr kumimoji="1" lang="ja-JP" altLang="en-US" sz="3200" b="1" dirty="0" smtClean="0">
                <a:solidFill>
                  <a:srgbClr val="002060"/>
                </a:solidFill>
                <a:latin typeface="メイリオ" panose="020B0604030504040204" pitchFamily="50" charset="-128"/>
                <a:ea typeface="メイリオ" panose="020B0604030504040204" pitchFamily="50" charset="-128"/>
              </a:rPr>
              <a:t>の言語</a:t>
            </a:r>
            <a:endParaRPr kumimoji="1" lang="ja-JP" altLang="en-US" sz="3200" b="1" dirty="0">
              <a:solidFill>
                <a:srgbClr val="002060"/>
              </a:solidFill>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1400536" y="2667711"/>
            <a:ext cx="1747777"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韓国語</a:t>
            </a:r>
            <a:endParaRPr kumimoji="1" lang="ja-JP" altLang="en-US" sz="3200" b="1"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4676172" y="2667711"/>
            <a:ext cx="2222340"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ベトナム語</a:t>
            </a:r>
            <a:endParaRPr kumimoji="1" lang="en-US" altLang="ja-JP" sz="3200" b="1" dirty="0" smtClean="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8924081" y="2667711"/>
            <a:ext cx="1701477" cy="584775"/>
          </a:xfrm>
          <a:prstGeom prst="rect">
            <a:avLst/>
          </a:prstGeom>
          <a:noFill/>
        </p:spPr>
        <p:txBody>
          <a:bodyPr wrap="square" rtlCol="0">
            <a:spAutoFit/>
          </a:bodyPr>
          <a:lstStyle/>
          <a:p>
            <a:r>
              <a:rPr kumimoji="1" lang="ja-JP" altLang="en-US" sz="3200" b="1" dirty="0" smtClean="0">
                <a:latin typeface="メイリオ" panose="020B0604030504040204" pitchFamily="50" charset="-128"/>
                <a:ea typeface="メイリオ" panose="020B0604030504040204" pitchFamily="50" charset="-128"/>
              </a:rPr>
              <a:t>タイ語</a:t>
            </a:r>
            <a:endParaRPr kumimoji="1" lang="ja-JP" altLang="en-US" sz="3200" b="1" dirty="0">
              <a:latin typeface="メイリオ" panose="020B0604030504040204" pitchFamily="50" charset="-128"/>
              <a:ea typeface="メイリオ" panose="020B0604030504040204" pitchFamily="50" charset="-128"/>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239" y="3529012"/>
            <a:ext cx="2428875" cy="1628775"/>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4438" y="3529012"/>
            <a:ext cx="2204074" cy="1472321"/>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8968" y="3517312"/>
            <a:ext cx="2222340" cy="1484021"/>
          </a:xfrm>
          <a:prstGeom prst="rect">
            <a:avLst/>
          </a:prstGeom>
        </p:spPr>
      </p:pic>
    </p:spTree>
    <p:extLst>
      <p:ext uri="{BB962C8B-B14F-4D97-AF65-F5344CB8AC3E}">
        <p14:creationId xmlns:p14="http://schemas.microsoft.com/office/powerpoint/2010/main" val="652119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853360" y="145857"/>
            <a:ext cx="6257925" cy="5849427"/>
            <a:chOff x="5837458" y="877377"/>
            <a:chExt cx="6257925" cy="5849427"/>
          </a:xfrm>
        </p:grpSpPr>
        <p:pic>
          <p:nvPicPr>
            <p:cNvPr id="6" name="図 5"/>
            <p:cNvPicPr>
              <a:picLocks noChangeAspect="1"/>
            </p:cNvPicPr>
            <p:nvPr/>
          </p:nvPicPr>
          <p:blipFill>
            <a:blip r:embed="rId3"/>
            <a:stretch>
              <a:fillRect/>
            </a:stretch>
          </p:blipFill>
          <p:spPr>
            <a:xfrm>
              <a:off x="5837458" y="877377"/>
              <a:ext cx="6257925" cy="5686425"/>
            </a:xfrm>
            <a:prstGeom prst="rect">
              <a:avLst/>
            </a:prstGeom>
          </p:spPr>
        </p:pic>
        <p:sp>
          <p:nvSpPr>
            <p:cNvPr id="7" name="正方形/長方形 6"/>
            <p:cNvSpPr/>
            <p:nvPr/>
          </p:nvSpPr>
          <p:spPr>
            <a:xfrm>
              <a:off x="6893780" y="6400800"/>
              <a:ext cx="4579951" cy="326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354433" y="726911"/>
            <a:ext cx="5375082" cy="4524315"/>
          </a:xfrm>
          <a:prstGeom prst="rect">
            <a:avLst/>
          </a:prstGeom>
          <a:noFill/>
        </p:spPr>
        <p:txBody>
          <a:bodyPr wrap="square" rtlCol="0">
            <a:spAutoFit/>
          </a:bodyPr>
          <a:lstStyle/>
          <a:p>
            <a:r>
              <a:rPr kumimoji="1" lang="ja-JP" altLang="en-US" sz="3200" dirty="0" smtClean="0">
                <a:latin typeface="メイリオ" panose="020B0604030504040204" pitchFamily="50" charset="-128"/>
                <a:ea typeface="メイリオ" panose="020B0604030504040204" pitchFamily="50" charset="-128"/>
              </a:rPr>
              <a:t>観光庁の調査による、訪日観光客の消費額</a:t>
            </a:r>
            <a:r>
              <a:rPr lang="ja-JP" altLang="en-US" sz="3200" dirty="0" smtClean="0">
                <a:latin typeface="メイリオ" panose="020B0604030504040204" pitchFamily="50" charset="-128"/>
                <a:ea typeface="メイリオ" panose="020B0604030504040204" pitchFamily="50" charset="-128"/>
              </a:rPr>
              <a:t>、</a:t>
            </a:r>
            <a:r>
              <a:rPr lang="ja-JP" altLang="en-US" sz="3200" dirty="0">
                <a:latin typeface="メイリオ" panose="020B0604030504040204" pitchFamily="50" charset="-128"/>
                <a:ea typeface="メイリオ" panose="020B0604030504040204" pitchFamily="50" charset="-128"/>
              </a:rPr>
              <a:t>外国人留学生、外国人労働者の国籍の割合を</a:t>
            </a:r>
            <a:r>
              <a:rPr kumimoji="1" lang="ja-JP" altLang="en-US" sz="3200" dirty="0" smtClean="0">
                <a:latin typeface="メイリオ" panose="020B0604030504040204" pitchFamily="50" charset="-128"/>
                <a:ea typeface="メイリオ" panose="020B0604030504040204" pitchFamily="50" charset="-128"/>
              </a:rPr>
              <a:t>参考</a:t>
            </a:r>
            <a:endParaRPr kumimoji="1" lang="en-US" altLang="ja-JP" sz="3200" dirty="0" smtClean="0">
              <a:latin typeface="メイリオ" panose="020B0604030504040204" pitchFamily="50" charset="-128"/>
              <a:ea typeface="メイリオ" panose="020B0604030504040204" pitchFamily="50" charset="-128"/>
            </a:endParaRPr>
          </a:p>
          <a:p>
            <a:endParaRPr lang="en-US" altLang="ja-JP" sz="3200" dirty="0">
              <a:latin typeface="メイリオ" panose="020B0604030504040204" pitchFamily="50" charset="-128"/>
              <a:ea typeface="メイリオ" panose="020B0604030504040204" pitchFamily="50" charset="-128"/>
            </a:endParaRPr>
          </a:p>
          <a:p>
            <a:r>
              <a:rPr kumimoji="1" lang="ja-JP" altLang="en-US" sz="3200" dirty="0" smtClean="0">
                <a:latin typeface="メイリオ" panose="020B0604030504040204" pitchFamily="50" charset="-128"/>
                <a:ea typeface="メイリオ" panose="020B0604030504040204" pitchFamily="50" charset="-128"/>
              </a:rPr>
              <a:t>また、欧州言語は英語との親和性が高いと判断</a:t>
            </a:r>
            <a:endParaRPr kumimoji="1" lang="en-US" altLang="ja-JP" sz="3200" dirty="0" smtClean="0">
              <a:latin typeface="メイリオ" panose="020B0604030504040204" pitchFamily="50" charset="-128"/>
              <a:ea typeface="メイリオ" panose="020B0604030504040204" pitchFamily="50" charset="-128"/>
            </a:endParaRPr>
          </a:p>
          <a:p>
            <a:endParaRPr lang="en-US" altLang="ja-JP" sz="3200" dirty="0">
              <a:latin typeface="メイリオ" panose="020B0604030504040204" pitchFamily="50" charset="-128"/>
              <a:ea typeface="メイリオ" panose="020B0604030504040204" pitchFamily="50" charset="-128"/>
            </a:endParaRPr>
          </a:p>
          <a:p>
            <a:endParaRPr kumimoji="1" lang="ja-JP" altLang="en-US" sz="3200" dirty="0">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477078" y="4335847"/>
            <a:ext cx="4627659" cy="923330"/>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観光庁</a:t>
            </a:r>
            <a:r>
              <a:rPr lang="en-US" altLang="ja-JP" dirty="0" smtClean="0">
                <a:latin typeface="メイリオ" panose="020B0604030504040204" pitchFamily="50" charset="-128"/>
                <a:ea typeface="メイリオ" panose="020B0604030504040204" pitchFamily="50" charset="-128"/>
              </a:rPr>
              <a:t>(http</a:t>
            </a:r>
            <a:r>
              <a:rPr lang="en-US" altLang="ja-JP" dirty="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www.mlit.go.jp/kankocho/siryou/toukei/syouhityousa.html)</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79791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74929" y="771277"/>
            <a:ext cx="10304890" cy="2215991"/>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rPr>
              <a:t>訪日観光客の</a:t>
            </a:r>
            <a:r>
              <a:rPr kumimoji="1" lang="en-US" altLang="ja-JP" sz="2800" dirty="0" smtClean="0">
                <a:latin typeface="メイリオ" panose="020B0604030504040204" pitchFamily="50" charset="-128"/>
                <a:ea typeface="メイリオ" panose="020B0604030504040204" pitchFamily="50" charset="-128"/>
              </a:rPr>
              <a:t>37.2%</a:t>
            </a:r>
            <a:r>
              <a:rPr kumimoji="1" lang="ja-JP" altLang="en-US" sz="2800" dirty="0" smtClean="0">
                <a:latin typeface="メイリオ" panose="020B0604030504040204" pitchFamily="50" charset="-128"/>
                <a:ea typeface="メイリオ" panose="020B0604030504040204" pitchFamily="50" charset="-128"/>
              </a:rPr>
              <a:t>が衣服を購入</a:t>
            </a:r>
            <a:endParaRPr kumimoji="1" lang="en-US" altLang="ja-JP" sz="2800" dirty="0" smtClean="0">
              <a:latin typeface="メイリオ" panose="020B0604030504040204" pitchFamily="50" charset="-128"/>
              <a:ea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rPr>
              <a:t>購入者単価は</a:t>
            </a:r>
            <a:r>
              <a:rPr lang="en-US" altLang="ja-JP" sz="2800" dirty="0" smtClean="0">
                <a:latin typeface="メイリオ" panose="020B0604030504040204" pitchFamily="50" charset="-128"/>
                <a:ea typeface="メイリオ" panose="020B0604030504040204" pitchFamily="50" charset="-128"/>
              </a:rPr>
              <a:t>3</a:t>
            </a:r>
            <a:r>
              <a:rPr lang="ja-JP" altLang="en-US" sz="2800" dirty="0">
                <a:latin typeface="メイリオ" panose="020B0604030504040204" pitchFamily="50" charset="-128"/>
                <a:ea typeface="メイリオ" panose="020B0604030504040204" pitchFamily="50" charset="-128"/>
              </a:rPr>
              <a:t>万</a:t>
            </a:r>
            <a:r>
              <a:rPr lang="ja-JP" altLang="en-US" sz="2800" dirty="0" smtClean="0">
                <a:latin typeface="メイリオ" panose="020B0604030504040204" pitchFamily="50" charset="-128"/>
                <a:ea typeface="メイリオ" panose="020B0604030504040204" pitchFamily="50" charset="-128"/>
              </a:rPr>
              <a:t>円弱と、電化製品並となっており、彼らの衣服への購入意欲の高さがうかがえます</a:t>
            </a:r>
            <a:endParaRPr lang="en-US" altLang="ja-JP" sz="2800" dirty="0" smtClean="0">
              <a:latin typeface="メイリオ" panose="020B0604030504040204" pitchFamily="50" charset="-128"/>
              <a:ea typeface="メイリオ" panose="020B0604030504040204" pitchFamily="50" charset="-128"/>
            </a:endParaRPr>
          </a:p>
          <a:p>
            <a:endParaRPr lang="en-US" altLang="ja-JP" dirty="0"/>
          </a:p>
          <a:p>
            <a:endParaRPr lang="en-US" altLang="ja-JP" dirty="0" smtClean="0"/>
          </a:p>
          <a:p>
            <a:endParaRPr lang="en-US" altLang="ja-JP" dirty="0" smtClean="0"/>
          </a:p>
        </p:txBody>
      </p:sp>
      <p:graphicFrame>
        <p:nvGraphicFramePr>
          <p:cNvPr id="3" name="表 2"/>
          <p:cNvGraphicFramePr>
            <a:graphicFrameLocks noGrp="1"/>
          </p:cNvGraphicFramePr>
          <p:nvPr>
            <p:extLst>
              <p:ext uri="{D42A27DB-BD31-4B8C-83A1-F6EECF244321}">
                <p14:modId xmlns:p14="http://schemas.microsoft.com/office/powerpoint/2010/main" val="3461348334"/>
              </p:ext>
            </p:extLst>
          </p:nvPr>
        </p:nvGraphicFramePr>
        <p:xfrm>
          <a:off x="7375276" y="2238365"/>
          <a:ext cx="4694803" cy="2225040"/>
        </p:xfrm>
        <a:graphic>
          <a:graphicData uri="http://schemas.openxmlformats.org/drawingml/2006/table">
            <a:tbl>
              <a:tblPr firstRow="1" bandRow="1">
                <a:tableStyleId>{5C22544A-7EE6-4342-B048-85BDC9FD1C3A}</a:tableStyleId>
              </a:tblPr>
              <a:tblGrid>
                <a:gridCol w="1228035">
                  <a:extLst>
                    <a:ext uri="{9D8B030D-6E8A-4147-A177-3AD203B41FA5}">
                      <a16:colId xmlns:a16="http://schemas.microsoft.com/office/drawing/2014/main" val="3722740184"/>
                    </a:ext>
                  </a:extLst>
                </a:gridCol>
                <a:gridCol w="1637969">
                  <a:extLst>
                    <a:ext uri="{9D8B030D-6E8A-4147-A177-3AD203B41FA5}">
                      <a16:colId xmlns:a16="http://schemas.microsoft.com/office/drawing/2014/main" val="1743583260"/>
                    </a:ext>
                  </a:extLst>
                </a:gridCol>
                <a:gridCol w="1828799">
                  <a:extLst>
                    <a:ext uri="{9D8B030D-6E8A-4147-A177-3AD203B41FA5}">
                      <a16:colId xmlns:a16="http://schemas.microsoft.com/office/drawing/2014/main" val="3749205557"/>
                    </a:ext>
                  </a:extLst>
                </a:gridCol>
              </a:tblGrid>
              <a:tr h="370840">
                <a:tc>
                  <a:txBody>
                    <a:bodyPr/>
                    <a:lstStyle/>
                    <a:p>
                      <a:r>
                        <a:rPr kumimoji="1" lang="ja-JP" altLang="en-US" dirty="0" smtClean="0">
                          <a:solidFill>
                            <a:schemeClr val="tx1"/>
                          </a:solidFill>
                        </a:rPr>
                        <a:t>国籍</a:t>
                      </a:r>
                      <a:endParaRPr kumimoji="1" lang="ja-JP" altLang="en-US" dirty="0">
                        <a:solidFill>
                          <a:schemeClr val="tx1"/>
                        </a:solidFill>
                      </a:endParaRPr>
                    </a:p>
                  </a:txBody>
                  <a:tcPr/>
                </a:tc>
                <a:tc>
                  <a:txBody>
                    <a:bodyPr/>
                    <a:lstStyle/>
                    <a:p>
                      <a:r>
                        <a:rPr kumimoji="1" lang="ja-JP" altLang="en-US" dirty="0" smtClean="0">
                          <a:solidFill>
                            <a:schemeClr val="tx1"/>
                          </a:solidFill>
                        </a:rPr>
                        <a:t>購入率</a:t>
                      </a:r>
                      <a:endParaRPr kumimoji="1" lang="ja-JP" altLang="en-US" dirty="0">
                        <a:solidFill>
                          <a:schemeClr val="tx1"/>
                        </a:solidFill>
                      </a:endParaRPr>
                    </a:p>
                  </a:txBody>
                  <a:tcPr/>
                </a:tc>
                <a:tc>
                  <a:txBody>
                    <a:bodyPr/>
                    <a:lstStyle/>
                    <a:p>
                      <a:r>
                        <a:rPr kumimoji="1" lang="ja-JP" altLang="en-US" dirty="0" smtClean="0">
                          <a:solidFill>
                            <a:schemeClr val="tx1"/>
                          </a:solidFill>
                        </a:rPr>
                        <a:t>購入者単価</a:t>
                      </a:r>
                      <a:endParaRPr kumimoji="1" lang="ja-JP" altLang="en-US" dirty="0">
                        <a:solidFill>
                          <a:schemeClr val="tx1"/>
                        </a:solidFill>
                      </a:endParaRPr>
                    </a:p>
                  </a:txBody>
                  <a:tcPr/>
                </a:tc>
                <a:extLst>
                  <a:ext uri="{0D108BD9-81ED-4DB2-BD59-A6C34878D82A}">
                    <a16:rowId xmlns:a16="http://schemas.microsoft.com/office/drawing/2014/main" val="667020424"/>
                  </a:ext>
                </a:extLst>
              </a:tr>
              <a:tr h="370840">
                <a:tc>
                  <a:txBody>
                    <a:bodyPr/>
                    <a:lstStyle/>
                    <a:p>
                      <a:r>
                        <a:rPr kumimoji="1" lang="ja-JP" altLang="en-US" dirty="0" smtClean="0"/>
                        <a:t>韓国</a:t>
                      </a:r>
                      <a:endParaRPr kumimoji="1" lang="ja-JP" altLang="en-US" dirty="0"/>
                    </a:p>
                  </a:txBody>
                  <a:tcPr/>
                </a:tc>
                <a:tc>
                  <a:txBody>
                    <a:bodyPr/>
                    <a:lstStyle/>
                    <a:p>
                      <a:r>
                        <a:rPr kumimoji="1" lang="en-US" altLang="ja-JP" dirty="0" smtClean="0"/>
                        <a:t>21.5%</a:t>
                      </a:r>
                      <a:endParaRPr kumimoji="1" lang="ja-JP" altLang="en-US" dirty="0"/>
                    </a:p>
                  </a:txBody>
                  <a:tcPr/>
                </a:tc>
                <a:tc>
                  <a:txBody>
                    <a:bodyPr/>
                    <a:lstStyle/>
                    <a:p>
                      <a:r>
                        <a:rPr kumimoji="1" lang="en-US" altLang="ja-JP" dirty="0" smtClean="0"/>
                        <a:t>16,528</a:t>
                      </a:r>
                      <a:r>
                        <a:rPr kumimoji="1" lang="ja-JP" altLang="en-US" dirty="0" smtClean="0"/>
                        <a:t>円</a:t>
                      </a:r>
                      <a:endParaRPr kumimoji="1" lang="ja-JP" altLang="en-US" dirty="0"/>
                    </a:p>
                  </a:txBody>
                  <a:tcPr/>
                </a:tc>
                <a:extLst>
                  <a:ext uri="{0D108BD9-81ED-4DB2-BD59-A6C34878D82A}">
                    <a16:rowId xmlns:a16="http://schemas.microsoft.com/office/drawing/2014/main" val="3495120330"/>
                  </a:ext>
                </a:extLst>
              </a:tr>
              <a:tr h="370840">
                <a:tc>
                  <a:txBody>
                    <a:bodyPr/>
                    <a:lstStyle/>
                    <a:p>
                      <a:r>
                        <a:rPr kumimoji="1" lang="ja-JP" altLang="en-US" dirty="0" smtClean="0"/>
                        <a:t>台湾</a:t>
                      </a:r>
                      <a:endParaRPr kumimoji="1" lang="ja-JP" altLang="en-US" dirty="0"/>
                    </a:p>
                  </a:txBody>
                  <a:tcPr/>
                </a:tc>
                <a:tc>
                  <a:txBody>
                    <a:bodyPr/>
                    <a:lstStyle/>
                    <a:p>
                      <a:r>
                        <a:rPr kumimoji="1" lang="en-US" altLang="ja-JP" b="1" dirty="0" smtClean="0"/>
                        <a:t>44.8%</a:t>
                      </a:r>
                      <a:endParaRPr kumimoji="1" lang="ja-JP" altLang="en-US" b="1" dirty="0"/>
                    </a:p>
                  </a:txBody>
                  <a:tcPr/>
                </a:tc>
                <a:tc>
                  <a:txBody>
                    <a:bodyPr/>
                    <a:lstStyle/>
                    <a:p>
                      <a:r>
                        <a:rPr kumimoji="1" lang="en-US" altLang="ja-JP" dirty="0" smtClean="0"/>
                        <a:t>19,577</a:t>
                      </a:r>
                      <a:r>
                        <a:rPr kumimoji="1" lang="ja-JP" altLang="en-US" dirty="0" smtClean="0"/>
                        <a:t>円</a:t>
                      </a:r>
                      <a:endParaRPr kumimoji="1" lang="ja-JP" altLang="en-US" dirty="0"/>
                    </a:p>
                  </a:txBody>
                  <a:tcPr/>
                </a:tc>
                <a:extLst>
                  <a:ext uri="{0D108BD9-81ED-4DB2-BD59-A6C34878D82A}">
                    <a16:rowId xmlns:a16="http://schemas.microsoft.com/office/drawing/2014/main" val="2785936321"/>
                  </a:ext>
                </a:extLst>
              </a:tr>
              <a:tr h="370840">
                <a:tc>
                  <a:txBody>
                    <a:bodyPr/>
                    <a:lstStyle/>
                    <a:p>
                      <a:r>
                        <a:rPr kumimoji="1" lang="ja-JP" altLang="en-US" dirty="0" smtClean="0"/>
                        <a:t>香港</a:t>
                      </a:r>
                      <a:endParaRPr kumimoji="1" lang="ja-JP" altLang="en-US" dirty="0"/>
                    </a:p>
                  </a:txBody>
                  <a:tcPr/>
                </a:tc>
                <a:tc>
                  <a:txBody>
                    <a:bodyPr/>
                    <a:lstStyle/>
                    <a:p>
                      <a:r>
                        <a:rPr kumimoji="1" lang="en-US" altLang="ja-JP" b="1" dirty="0" smtClean="0"/>
                        <a:t>54.0%</a:t>
                      </a:r>
                      <a:endParaRPr kumimoji="1" lang="ja-JP" altLang="en-US" b="1" dirty="0"/>
                    </a:p>
                  </a:txBody>
                  <a:tcPr/>
                </a:tc>
                <a:tc>
                  <a:txBody>
                    <a:bodyPr/>
                    <a:lstStyle/>
                    <a:p>
                      <a:r>
                        <a:rPr kumimoji="1" lang="en-US" altLang="ja-JP" dirty="0" smtClean="0"/>
                        <a:t>20,983</a:t>
                      </a:r>
                      <a:r>
                        <a:rPr kumimoji="1" lang="ja-JP" altLang="en-US" dirty="0" smtClean="0"/>
                        <a:t>円</a:t>
                      </a:r>
                      <a:endParaRPr kumimoji="1" lang="ja-JP" altLang="en-US" dirty="0"/>
                    </a:p>
                  </a:txBody>
                  <a:tcPr/>
                </a:tc>
                <a:extLst>
                  <a:ext uri="{0D108BD9-81ED-4DB2-BD59-A6C34878D82A}">
                    <a16:rowId xmlns:a16="http://schemas.microsoft.com/office/drawing/2014/main" val="2310343389"/>
                  </a:ext>
                </a:extLst>
              </a:tr>
              <a:tr h="370840">
                <a:tc>
                  <a:txBody>
                    <a:bodyPr/>
                    <a:lstStyle/>
                    <a:p>
                      <a:r>
                        <a:rPr kumimoji="1" lang="ja-JP" altLang="en-US" dirty="0" smtClean="0"/>
                        <a:t>中国</a:t>
                      </a:r>
                      <a:endParaRPr kumimoji="1" lang="ja-JP" altLang="en-US" dirty="0"/>
                    </a:p>
                  </a:txBody>
                  <a:tcPr/>
                </a:tc>
                <a:tc>
                  <a:txBody>
                    <a:bodyPr/>
                    <a:lstStyle/>
                    <a:p>
                      <a:r>
                        <a:rPr kumimoji="1" lang="en-US" altLang="ja-JP" b="1" dirty="0" smtClean="0"/>
                        <a:t>44.6%</a:t>
                      </a:r>
                      <a:endParaRPr kumimoji="1" lang="ja-JP" altLang="en-US" b="1" dirty="0"/>
                    </a:p>
                  </a:txBody>
                  <a:tcPr/>
                </a:tc>
                <a:tc>
                  <a:txBody>
                    <a:bodyPr/>
                    <a:lstStyle/>
                    <a:p>
                      <a:r>
                        <a:rPr kumimoji="1" lang="en-US" altLang="ja-JP" b="1" dirty="0" smtClean="0"/>
                        <a:t>49,357</a:t>
                      </a:r>
                      <a:r>
                        <a:rPr kumimoji="1" lang="ja-JP" altLang="en-US" b="1" dirty="0" smtClean="0"/>
                        <a:t>円</a:t>
                      </a:r>
                      <a:endParaRPr kumimoji="1" lang="ja-JP" altLang="en-US" b="1" dirty="0"/>
                    </a:p>
                  </a:txBody>
                  <a:tcPr/>
                </a:tc>
                <a:extLst>
                  <a:ext uri="{0D108BD9-81ED-4DB2-BD59-A6C34878D82A}">
                    <a16:rowId xmlns:a16="http://schemas.microsoft.com/office/drawing/2014/main" val="1363804997"/>
                  </a:ext>
                </a:extLst>
              </a:tr>
              <a:tr h="370840">
                <a:tc>
                  <a:txBody>
                    <a:bodyPr/>
                    <a:lstStyle/>
                    <a:p>
                      <a:r>
                        <a:rPr kumimoji="1" lang="ja-JP" altLang="en-US" dirty="0" smtClean="0"/>
                        <a:t>アメリカ</a:t>
                      </a:r>
                      <a:endParaRPr kumimoji="1" lang="ja-JP" altLang="en-US" dirty="0"/>
                    </a:p>
                  </a:txBody>
                  <a:tcPr/>
                </a:tc>
                <a:tc>
                  <a:txBody>
                    <a:bodyPr/>
                    <a:lstStyle/>
                    <a:p>
                      <a:r>
                        <a:rPr kumimoji="1" lang="en-US" altLang="ja-JP" dirty="0" smtClean="0"/>
                        <a:t>18.9%</a:t>
                      </a:r>
                      <a:endParaRPr kumimoji="1" lang="ja-JP" altLang="en-US" dirty="0"/>
                    </a:p>
                  </a:txBody>
                  <a:tcPr/>
                </a:tc>
                <a:tc>
                  <a:txBody>
                    <a:bodyPr/>
                    <a:lstStyle/>
                    <a:p>
                      <a:r>
                        <a:rPr kumimoji="1" lang="en-US" altLang="ja-JP" dirty="0" smtClean="0"/>
                        <a:t>25,749</a:t>
                      </a:r>
                      <a:r>
                        <a:rPr kumimoji="1" lang="ja-JP" altLang="en-US" dirty="0" smtClean="0"/>
                        <a:t>円</a:t>
                      </a:r>
                      <a:endParaRPr kumimoji="1" lang="ja-JP" altLang="en-US" dirty="0"/>
                    </a:p>
                  </a:txBody>
                  <a:tcPr/>
                </a:tc>
                <a:extLst>
                  <a:ext uri="{0D108BD9-81ED-4DB2-BD59-A6C34878D82A}">
                    <a16:rowId xmlns:a16="http://schemas.microsoft.com/office/drawing/2014/main" val="2126460640"/>
                  </a:ext>
                </a:extLst>
              </a:tr>
            </a:tbl>
          </a:graphicData>
        </a:graphic>
      </p:graphicFrame>
      <p:sp>
        <p:nvSpPr>
          <p:cNvPr id="4" name="テキスト ボックス 3"/>
          <p:cNvSpPr txBox="1"/>
          <p:nvPr/>
        </p:nvSpPr>
        <p:spPr>
          <a:xfrm>
            <a:off x="174929" y="2748067"/>
            <a:ext cx="7104931" cy="2246769"/>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rPr>
              <a:t>主な国籍別購入率、購入単価を見てみると、台湾・香港・中国の購入率の高さ、</a:t>
            </a:r>
            <a:endParaRPr kumimoji="1" lang="en-US" altLang="ja-JP" sz="2800" dirty="0" smtClean="0">
              <a:latin typeface="メイリオ" panose="020B0604030504040204" pitchFamily="50" charset="-128"/>
              <a:ea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rPr>
              <a:t>中国の購入者単価の高さが</a:t>
            </a:r>
            <a:r>
              <a:rPr lang="ja-JP" altLang="en-US" sz="2800" dirty="0">
                <a:latin typeface="メイリオ" panose="020B0604030504040204" pitchFamily="50" charset="-128"/>
                <a:ea typeface="メイリオ" panose="020B0604030504040204" pitchFamily="50" charset="-128"/>
              </a:rPr>
              <a:t>目立</a:t>
            </a:r>
            <a:r>
              <a:rPr lang="ja-JP" altLang="en-US" sz="2800" dirty="0" smtClean="0">
                <a:latin typeface="メイリオ" panose="020B0604030504040204" pitchFamily="50" charset="-128"/>
                <a:ea typeface="メイリオ" panose="020B0604030504040204" pitchFamily="50" charset="-128"/>
              </a:rPr>
              <a:t>ちます</a:t>
            </a:r>
            <a:endParaRPr lang="en-US" altLang="ja-JP" sz="2800" dirty="0" smtClean="0">
              <a:latin typeface="メイリオ" panose="020B0604030504040204" pitchFamily="50" charset="-128"/>
              <a:ea typeface="メイリオ" panose="020B0604030504040204" pitchFamily="50" charset="-128"/>
            </a:endParaRPr>
          </a:p>
          <a:p>
            <a:endParaRPr kumimoji="1" lang="en-US" altLang="ja-JP" sz="2800" dirty="0">
              <a:latin typeface="メイリオ" panose="020B0604030504040204" pitchFamily="50" charset="-128"/>
              <a:ea typeface="メイリオ" panose="020B0604030504040204" pitchFamily="50" charset="-128"/>
            </a:endParaRPr>
          </a:p>
          <a:p>
            <a:endParaRPr kumimoji="1" lang="ja-JP" altLang="en-US" sz="2800"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7647386" y="4639022"/>
            <a:ext cx="4150581" cy="830997"/>
          </a:xfrm>
          <a:prstGeom prst="rect">
            <a:avLst/>
          </a:prstGeom>
          <a:noFill/>
        </p:spPr>
        <p:txBody>
          <a:bodyPr wrap="square" rtlCol="0">
            <a:spAutoFit/>
          </a:bodyPr>
          <a:lstStyle/>
          <a:p>
            <a:r>
              <a:rPr kumimoji="1" lang="ja-JP" altLang="en-US" sz="1600" dirty="0" smtClean="0">
                <a:latin typeface="メイリオ" panose="020B0604030504040204" pitchFamily="50" charset="-128"/>
                <a:ea typeface="メイリオ" panose="020B0604030504040204" pitchFamily="50" charset="-128"/>
              </a:rPr>
              <a:t>訪日ラボ</a:t>
            </a:r>
            <a:r>
              <a:rPr lang="en-US" altLang="ja-JP" sz="1600" dirty="0">
                <a:latin typeface="メイリオ" panose="020B0604030504040204" pitchFamily="50" charset="-128"/>
                <a:ea typeface="メイリオ" panose="020B0604030504040204" pitchFamily="50" charset="-128"/>
              </a:rPr>
              <a:t>(https://honichi.com/news/2018/03/23/fashioninbondcosume</a:t>
            </a:r>
            <a:r>
              <a:rPr lang="en-US" altLang="ja-JP" sz="1600" dirty="0" smtClean="0">
                <a:latin typeface="メイリオ" panose="020B0604030504040204" pitchFamily="50" charset="-128"/>
                <a:ea typeface="メイリオ" panose="020B0604030504040204" pitchFamily="50" charset="-128"/>
              </a:rPr>
              <a:t>/)</a:t>
            </a:r>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24127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13050" y="2157663"/>
            <a:ext cx="6467308" cy="1931570"/>
          </a:xfrm>
        </p:spPr>
        <p:txBody>
          <a:bodyPr>
            <a:noAutofit/>
          </a:bodyPr>
          <a:lstStyle/>
          <a:p>
            <a:r>
              <a:rPr lang="ja-JP" altLang="en-US" sz="96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マネタイズ</a:t>
            </a:r>
            <a:endParaRPr kumimoji="1" lang="ja-JP" altLang="en-US" sz="115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42831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769" y="2264810"/>
            <a:ext cx="10173035" cy="545431"/>
          </a:xfrm>
        </p:spPr>
        <p:txBody>
          <a:bodyPr>
            <a:normAutofit/>
          </a:bodyPr>
          <a:lstStyle/>
          <a:p>
            <a:r>
              <a:rPr kumimoji="1" lang="ja-JP" altLang="en-US" sz="2800" b="1" dirty="0" smtClean="0">
                <a:latin typeface="メイリオ" panose="020B0604030504040204" pitchFamily="50" charset="-128"/>
                <a:ea typeface="メイリオ" panose="020B0604030504040204" pitchFamily="50" charset="-128"/>
              </a:rPr>
              <a:t>クリーニング屋・コインランドリー</a:t>
            </a:r>
            <a:r>
              <a:rPr lang="ja-JP" altLang="en-US" sz="2800" b="1" dirty="0" smtClean="0">
                <a:latin typeface="メイリオ" panose="020B0604030504040204" pitchFamily="50" charset="-128"/>
                <a:ea typeface="メイリオ" panose="020B0604030504040204" pitchFamily="50" charset="-128"/>
              </a:rPr>
              <a:t>・古着屋との</a:t>
            </a:r>
            <a:r>
              <a:rPr lang="ja-JP" altLang="en-US" sz="2800" b="1" dirty="0">
                <a:latin typeface="メイリオ" panose="020B0604030504040204" pitchFamily="50" charset="-128"/>
                <a:ea typeface="メイリオ" panose="020B0604030504040204" pitchFamily="50" charset="-128"/>
              </a:rPr>
              <a:t>提携</a:t>
            </a:r>
            <a:endParaRPr kumimoji="1" lang="ja-JP" altLang="en-US" sz="2800" b="1" dirty="0">
              <a:latin typeface="メイリオ" panose="020B0604030504040204" pitchFamily="50" charset="-128"/>
              <a:ea typeface="メイリオ" panose="020B0604030504040204" pitchFamily="50" charset="-128"/>
            </a:endParaRPr>
          </a:p>
        </p:txBody>
      </p:sp>
      <p:sp>
        <p:nvSpPr>
          <p:cNvPr id="5" name="テキスト ボックス 4"/>
          <p:cNvSpPr txBox="1"/>
          <p:nvPr/>
        </p:nvSpPr>
        <p:spPr>
          <a:xfrm>
            <a:off x="664788" y="2971334"/>
            <a:ext cx="7804484" cy="954107"/>
          </a:xfrm>
          <a:prstGeom prst="rect">
            <a:avLst/>
          </a:prstGeom>
          <a:noFill/>
        </p:spPr>
        <p:txBody>
          <a:bodyPr wrap="square" rtlCol="0">
            <a:spAutoFit/>
          </a:bodyPr>
          <a:lstStyle/>
          <a:p>
            <a:r>
              <a:rPr kumimoji="1" lang="ja-JP" altLang="en-US" sz="2800" dirty="0" smtClean="0">
                <a:latin typeface="メイリオ" panose="020B0604030504040204" pitchFamily="50" charset="-128"/>
                <a:ea typeface="メイリオ" panose="020B0604030504040204" pitchFamily="50" charset="-128"/>
              </a:rPr>
              <a:t>マップ機能に古着屋・コインランドリー・クリーニング屋など服に関する店舗の表示</a:t>
            </a:r>
            <a:endParaRPr kumimoji="1" lang="ja-JP" altLang="en-US" sz="28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660951" y="4179990"/>
            <a:ext cx="758355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提携</a:t>
            </a:r>
            <a:r>
              <a:rPr kumimoji="1" lang="ja-JP" altLang="en-US" sz="2400" dirty="0" smtClean="0">
                <a:latin typeface="メイリオ" panose="020B0604030504040204" pitchFamily="50" charset="-128"/>
                <a:ea typeface="メイリオ" panose="020B0604030504040204" pitchFamily="50" charset="-128"/>
              </a:rPr>
              <a:t>先店舗にせん</a:t>
            </a:r>
            <a:r>
              <a:rPr kumimoji="1" lang="ja-JP" altLang="en-US" sz="2400" dirty="0" err="1" smtClean="0">
                <a:latin typeface="メイリオ" panose="020B0604030504040204" pitchFamily="50" charset="-128"/>
                <a:ea typeface="メイリオ" panose="020B0604030504040204" pitchFamily="50" charset="-128"/>
              </a:rPr>
              <a:t>たくんの</a:t>
            </a:r>
            <a:r>
              <a:rPr kumimoji="1" lang="ja-JP" altLang="en-US" sz="2400" dirty="0" smtClean="0">
                <a:latin typeface="メイリオ" panose="020B0604030504040204" pitchFamily="50" charset="-128"/>
                <a:ea typeface="メイリオ" panose="020B0604030504040204" pitchFamily="50" charset="-128"/>
              </a:rPr>
              <a:t>広告を置いてもらう</a:t>
            </a:r>
            <a:endParaRPr kumimoji="1" lang="ja-JP" altLang="en-US" sz="2400" b="1" dirty="0">
              <a:solidFill>
                <a:srgbClr val="FF0000"/>
              </a:solidFill>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775252" y="4779976"/>
            <a:ext cx="7265505" cy="584775"/>
          </a:xfrm>
          <a:prstGeom prst="rect">
            <a:avLst/>
          </a:prstGeom>
          <a:noFill/>
        </p:spPr>
        <p:txBody>
          <a:bodyPr wrap="square" rtlCol="0">
            <a:spAutoFit/>
          </a:bodyPr>
          <a:lstStyle/>
          <a:p>
            <a:r>
              <a:rPr kumimoji="1" lang="ja-JP" altLang="en-US" sz="3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→知名度向上による広告費の収入増加</a:t>
            </a:r>
            <a:endParaRPr kumimoji="1" lang="ja-JP" altLang="en-US" sz="3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
        <p:nvSpPr>
          <p:cNvPr id="8" name="テキスト ボックス 7"/>
          <p:cNvSpPr txBox="1"/>
          <p:nvPr/>
        </p:nvSpPr>
        <p:spPr>
          <a:xfrm>
            <a:off x="237769" y="445083"/>
            <a:ext cx="5487170" cy="523220"/>
          </a:xfrm>
          <a:prstGeom prst="rect">
            <a:avLst/>
          </a:prstGeom>
          <a:noFill/>
        </p:spPr>
        <p:txBody>
          <a:bodyPr wrap="square" rtlCol="0">
            <a:spAutoFit/>
          </a:bodyPr>
          <a:lstStyle/>
          <a:p>
            <a:r>
              <a:rPr lang="ja-JP" altLang="en-US" sz="2800" b="1" dirty="0">
                <a:latin typeface="メイリオ" panose="020B0604030504040204" pitchFamily="50" charset="-128"/>
                <a:ea typeface="メイリオ" panose="020B0604030504040204" pitchFamily="50" charset="-128"/>
              </a:rPr>
              <a:t>広告掲載</a:t>
            </a:r>
            <a:r>
              <a:rPr lang="ja-JP" altLang="en-US" sz="2800" b="1" dirty="0" smtClean="0">
                <a:latin typeface="メイリオ" panose="020B0604030504040204" pitchFamily="50" charset="-128"/>
                <a:ea typeface="メイリオ" panose="020B0604030504040204" pitchFamily="50" charset="-128"/>
              </a:rPr>
              <a:t>による広告費の収入</a:t>
            </a:r>
            <a:endParaRPr kumimoji="1" lang="ja-JP" altLang="en-US" sz="2800" b="1" dirty="0">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775252" y="1123429"/>
            <a:ext cx="9124122" cy="523220"/>
          </a:xfrm>
          <a:prstGeom prst="rect">
            <a:avLst/>
          </a:prstGeom>
          <a:noFill/>
        </p:spPr>
        <p:txBody>
          <a:bodyPr wrap="square" rtlCol="0">
            <a:spAutoFit/>
          </a:bodyPr>
          <a:lstStyle/>
          <a:p>
            <a:r>
              <a:rPr kumimoji="1" lang="ja-JP" altLang="en-US" sz="2800" b="1" dirty="0" smtClean="0">
                <a:solidFill>
                  <a:srgbClr val="FF0000"/>
                </a:solidFill>
                <a:latin typeface="メイリオ" panose="020B0604030504040204" pitchFamily="50" charset="-128"/>
                <a:ea typeface="メイリオ" panose="020B0604030504040204" pitchFamily="50" charset="-128"/>
              </a:rPr>
              <a:t>一定の</a:t>
            </a:r>
            <a:r>
              <a:rPr lang="ja-JP" altLang="en-US" sz="2800" b="1" dirty="0" smtClean="0">
                <a:solidFill>
                  <a:srgbClr val="FF0000"/>
                </a:solidFill>
                <a:latin typeface="メイリオ" panose="020B0604030504040204" pitchFamily="50" charset="-128"/>
                <a:ea typeface="メイリオ" panose="020B0604030504040204" pitchFamily="50" charset="-128"/>
              </a:rPr>
              <a:t>閲覧</a:t>
            </a:r>
            <a:r>
              <a:rPr kumimoji="1" lang="ja-JP" altLang="en-US" sz="2800" b="1" dirty="0" smtClean="0">
                <a:solidFill>
                  <a:srgbClr val="FF0000"/>
                </a:solidFill>
                <a:latin typeface="メイリオ" panose="020B0604030504040204" pitchFamily="50" charset="-128"/>
                <a:ea typeface="メイリオ" panose="020B0604030504040204" pitchFamily="50" charset="-128"/>
              </a:rPr>
              <a:t>数が</a:t>
            </a:r>
            <a:r>
              <a:rPr lang="ja-JP" altLang="en-US" sz="2800" b="1" dirty="0">
                <a:solidFill>
                  <a:srgbClr val="FF0000"/>
                </a:solidFill>
                <a:latin typeface="メイリオ" panose="020B0604030504040204" pitchFamily="50" charset="-128"/>
                <a:ea typeface="メイリオ" panose="020B0604030504040204" pitchFamily="50" charset="-128"/>
              </a:rPr>
              <a:t>予測</a:t>
            </a:r>
            <a:r>
              <a:rPr lang="ja-JP" altLang="en-US" sz="2800" b="1" dirty="0" smtClean="0">
                <a:solidFill>
                  <a:srgbClr val="FF0000"/>
                </a:solidFill>
                <a:latin typeface="メイリオ" panose="020B0604030504040204" pitchFamily="50" charset="-128"/>
                <a:ea typeface="メイリオ" panose="020B0604030504040204" pitchFamily="50" charset="-128"/>
              </a:rPr>
              <a:t>でき、安定した</a:t>
            </a:r>
            <a:r>
              <a:rPr kumimoji="1" lang="ja-JP" altLang="en-US" sz="2800" b="1" dirty="0" smtClean="0">
                <a:solidFill>
                  <a:srgbClr val="FF0000"/>
                </a:solidFill>
                <a:latin typeface="メイリオ" panose="020B0604030504040204" pitchFamily="50" charset="-128"/>
                <a:ea typeface="メイリオ" panose="020B0604030504040204" pitchFamily="50" charset="-128"/>
              </a:rPr>
              <a:t>広告収入が</a:t>
            </a:r>
            <a:r>
              <a:rPr lang="ja-JP" altLang="en-US" sz="2800" b="1" dirty="0">
                <a:solidFill>
                  <a:srgbClr val="FF0000"/>
                </a:solidFill>
                <a:latin typeface="メイリオ" panose="020B0604030504040204" pitchFamily="50" charset="-128"/>
                <a:ea typeface="メイリオ" panose="020B0604030504040204" pitchFamily="50" charset="-128"/>
              </a:rPr>
              <a:t>見込める</a:t>
            </a:r>
            <a:endParaRPr kumimoji="1" lang="ja-JP" altLang="en-US" sz="2800" b="1" dirty="0">
              <a:solidFill>
                <a:srgbClr val="FF0000"/>
              </a:solidFill>
              <a:latin typeface="メイリオ" panose="020B0604030504040204" pitchFamily="50" charset="-128"/>
              <a:ea typeface="メイリオ" panose="020B0604030504040204" pitchFamily="50"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809" y="3448388"/>
            <a:ext cx="3513297" cy="2259240"/>
          </a:xfrm>
          <a:prstGeom prst="rect">
            <a:avLst/>
          </a:prstGeom>
        </p:spPr>
      </p:pic>
    </p:spTree>
    <p:extLst>
      <p:ext uri="{BB962C8B-B14F-4D97-AF65-F5344CB8AC3E}">
        <p14:creationId xmlns:p14="http://schemas.microsoft.com/office/powerpoint/2010/main" val="929468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8431" y="926644"/>
            <a:ext cx="2511719" cy="210080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555" y="4030406"/>
            <a:ext cx="2127876" cy="1537017"/>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2177" y="1175500"/>
            <a:ext cx="2328378" cy="1851948"/>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779" y="3919367"/>
            <a:ext cx="1921398" cy="1648055"/>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0257" y="3696425"/>
            <a:ext cx="2204977" cy="2204977"/>
          </a:xfrm>
          <a:prstGeom prst="rect">
            <a:avLst/>
          </a:prstGeom>
        </p:spPr>
      </p:pic>
    </p:spTree>
    <p:extLst>
      <p:ext uri="{BB962C8B-B14F-4D97-AF65-F5344CB8AC3E}">
        <p14:creationId xmlns:p14="http://schemas.microsoft.com/office/powerpoint/2010/main" val="18840536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p:cNvSpPr txBox="1"/>
          <p:nvPr/>
        </p:nvSpPr>
        <p:spPr>
          <a:xfrm>
            <a:off x="286247" y="136775"/>
            <a:ext cx="11306755" cy="646331"/>
          </a:xfrm>
          <a:prstGeom prst="rect">
            <a:avLst/>
          </a:prstGeom>
          <a:noFill/>
        </p:spPr>
        <p:txBody>
          <a:bodyPr wrap="square" rtlCol="0">
            <a:spAutoFit/>
          </a:bodyPr>
          <a:lstStyle/>
          <a:p>
            <a:pPr algn="ctr"/>
            <a:r>
              <a:rPr kumimoji="1" lang="ja-JP" altLang="en-US" sz="3600" dirty="0" smtClean="0">
                <a:latin typeface="メイリオ" panose="020B0604030504040204" pitchFamily="50" charset="-128"/>
                <a:ea typeface="メイリオ" panose="020B0604030504040204" pitchFamily="50" charset="-128"/>
              </a:rPr>
              <a:t>広告収入の理由</a:t>
            </a:r>
            <a:endParaRPr kumimoji="1" lang="ja-JP" altLang="en-US" sz="3600" dirty="0">
              <a:latin typeface="メイリオ" panose="020B0604030504040204" pitchFamily="50" charset="-128"/>
              <a:ea typeface="メイリオ" panose="020B0604030504040204" pitchFamily="50" charset="-128"/>
            </a:endParaRPr>
          </a:p>
        </p:txBody>
      </p:sp>
      <p:sp>
        <p:nvSpPr>
          <p:cNvPr id="4" name="正方形/長方形 3"/>
          <p:cNvSpPr/>
          <p:nvPr/>
        </p:nvSpPr>
        <p:spPr>
          <a:xfrm>
            <a:off x="630804" y="1547104"/>
            <a:ext cx="6096000" cy="1384995"/>
          </a:xfrm>
          <a:prstGeom prst="rect">
            <a:avLst/>
          </a:prstGeom>
        </p:spPr>
        <p:txBody>
          <a:bodyPr>
            <a:spAutoFit/>
          </a:bodyPr>
          <a:lstStyle/>
          <a:p>
            <a:r>
              <a:rPr lang="en-US" altLang="ja-JP" sz="2800" dirty="0" smtClean="0">
                <a:latin typeface="メイリオ" panose="020B0604030504040204" pitchFamily="50" charset="-128"/>
                <a:ea typeface="メイリオ" panose="020B0604030504040204" pitchFamily="50" charset="-128"/>
              </a:rPr>
              <a:t>2015</a:t>
            </a:r>
            <a:r>
              <a:rPr lang="ja-JP" altLang="en-US" sz="2800" dirty="0" smtClean="0">
                <a:latin typeface="メイリオ" panose="020B0604030504040204" pitchFamily="50" charset="-128"/>
                <a:ea typeface="メイリオ" panose="020B0604030504040204" pitchFamily="50" charset="-128"/>
              </a:rPr>
              <a:t>年から</a:t>
            </a:r>
            <a:r>
              <a:rPr lang="en-US" altLang="ja-JP" sz="2800" dirty="0" smtClean="0">
                <a:latin typeface="メイリオ" panose="020B0604030504040204" pitchFamily="50" charset="-128"/>
                <a:ea typeface="メイリオ" panose="020B0604030504040204" pitchFamily="50" charset="-128"/>
              </a:rPr>
              <a:t>2020</a:t>
            </a:r>
            <a:r>
              <a:rPr lang="ja-JP" altLang="en-US" sz="2800" dirty="0" smtClean="0">
                <a:latin typeface="メイリオ" panose="020B0604030504040204" pitchFamily="50" charset="-128"/>
                <a:ea typeface="メイリオ" panose="020B0604030504040204" pitchFamily="50" charset="-128"/>
              </a:rPr>
              <a:t>年にかけてアプリ内広告の収入はおよそ</a:t>
            </a:r>
            <a:r>
              <a:rPr lang="en-US" altLang="ja-JP" sz="2800" dirty="0" smtClean="0">
                <a:latin typeface="メイリオ" panose="020B0604030504040204" pitchFamily="50" charset="-128"/>
                <a:ea typeface="メイリオ" panose="020B0604030504040204" pitchFamily="50" charset="-128"/>
              </a:rPr>
              <a:t>3</a:t>
            </a:r>
            <a:r>
              <a:rPr lang="ja-JP" altLang="en-US" sz="2800" dirty="0" smtClean="0">
                <a:latin typeface="メイリオ" panose="020B0604030504040204" pitchFamily="50" charset="-128"/>
                <a:ea typeface="メイリオ" panose="020B0604030504040204" pitchFamily="50" charset="-128"/>
              </a:rPr>
              <a:t>倍に</a:t>
            </a:r>
            <a:endParaRPr lang="en-US" altLang="ja-JP" sz="2800" dirty="0">
              <a:latin typeface="メイリオ" panose="020B0604030504040204" pitchFamily="50" charset="-128"/>
              <a:ea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rPr>
              <a:t>収益シェアは</a:t>
            </a:r>
            <a:r>
              <a:rPr lang="en-US" altLang="ja-JP" sz="2800" dirty="0" smtClean="0">
                <a:latin typeface="メイリオ" panose="020B0604030504040204" pitchFamily="50" charset="-128"/>
                <a:ea typeface="メイリオ" panose="020B0604030504040204" pitchFamily="50" charset="-128"/>
              </a:rPr>
              <a:t>58</a:t>
            </a:r>
            <a:r>
              <a:rPr lang="ja-JP" altLang="en-US" sz="2800" dirty="0">
                <a:latin typeface="メイリオ" panose="020B0604030504040204" pitchFamily="50" charset="-128"/>
                <a:ea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rPr>
              <a:t>62</a:t>
            </a:r>
            <a:r>
              <a:rPr lang="ja-JP" altLang="en-US" sz="2800" dirty="0">
                <a:latin typeface="メイリオ" panose="020B0604030504040204" pitchFamily="50" charset="-128"/>
                <a:ea typeface="メイリオ" panose="020B0604030504040204" pitchFamily="50" charset="-128"/>
              </a:rPr>
              <a:t>％に</a:t>
            </a:r>
            <a:r>
              <a:rPr lang="ja-JP" altLang="en-US" sz="2800" dirty="0" smtClean="0">
                <a:latin typeface="メイリオ" panose="020B0604030504040204" pitchFamily="50" charset="-128"/>
                <a:ea typeface="メイリオ" panose="020B0604030504040204" pitchFamily="50" charset="-128"/>
              </a:rPr>
              <a:t>拡大</a:t>
            </a:r>
            <a:endParaRPr lang="ja-JP" altLang="en-US" sz="2800" dirty="0">
              <a:latin typeface="メイリオ" panose="020B0604030504040204" pitchFamily="50" charset="-128"/>
              <a:ea typeface="メイリオ" panose="020B0604030504040204" pitchFamily="50" charset="-128"/>
            </a:endParaRPr>
          </a:p>
        </p:txBody>
      </p:sp>
      <p:sp>
        <p:nvSpPr>
          <p:cNvPr id="5" name="正方形/長方形 4"/>
          <p:cNvSpPr/>
          <p:nvPr/>
        </p:nvSpPr>
        <p:spPr>
          <a:xfrm>
            <a:off x="699716" y="3678158"/>
            <a:ext cx="10758114" cy="1815882"/>
          </a:xfrm>
          <a:prstGeom prst="rect">
            <a:avLst/>
          </a:prstGeom>
        </p:spPr>
        <p:txBody>
          <a:bodyPr wrap="square">
            <a:spAutoFit/>
          </a:bodyPr>
          <a:lstStyle/>
          <a:p>
            <a:r>
              <a:rPr lang="en-US" altLang="ja-JP" sz="2800" dirty="0" smtClean="0">
                <a:latin typeface="メイリオ" panose="020B0604030504040204" pitchFamily="50" charset="-128"/>
                <a:ea typeface="メイリオ" panose="020B0604030504040204" pitchFamily="50" charset="-128"/>
              </a:rPr>
              <a:t>2015</a:t>
            </a:r>
            <a:r>
              <a:rPr lang="ja-JP" altLang="en-US" sz="2800" dirty="0" smtClean="0">
                <a:latin typeface="メイリオ" panose="020B0604030504040204" pitchFamily="50" charset="-128"/>
                <a:ea typeface="メイリオ" panose="020B0604030504040204" pitchFamily="50" charset="-128"/>
              </a:rPr>
              <a:t>年の全広告</a:t>
            </a:r>
            <a:r>
              <a:rPr lang="ja-JP" altLang="en-US" sz="2800" dirty="0">
                <a:latin typeface="メイリオ" panose="020B0604030504040204" pitchFamily="50" charset="-128"/>
                <a:ea typeface="メイリオ" panose="020B0604030504040204" pitchFamily="50" charset="-128"/>
              </a:rPr>
              <a:t>支出に占める</a:t>
            </a:r>
            <a:r>
              <a:rPr lang="ja-JP" altLang="en-US" sz="2800" dirty="0" smtClean="0">
                <a:latin typeface="メイリオ" panose="020B0604030504040204" pitchFamily="50" charset="-128"/>
                <a:ea typeface="メイリオ" panose="020B0604030504040204" pitchFamily="50" charset="-128"/>
              </a:rPr>
              <a:t>ブランド</a:t>
            </a:r>
            <a:r>
              <a:rPr lang="ja-JP" altLang="en-US" sz="2800" dirty="0">
                <a:latin typeface="メイリオ" panose="020B0604030504040204" pitchFamily="50" charset="-128"/>
                <a:ea typeface="メイリオ" panose="020B0604030504040204" pitchFamily="50" charset="-128"/>
              </a:rPr>
              <a:t>広告の割合は</a:t>
            </a:r>
            <a:r>
              <a:rPr lang="en-US" altLang="ja-JP" sz="2800" dirty="0">
                <a:latin typeface="メイリオ" panose="020B0604030504040204" pitchFamily="50" charset="-128"/>
                <a:ea typeface="メイリオ" panose="020B0604030504040204" pitchFamily="50" charset="-128"/>
              </a:rPr>
              <a:t>9</a:t>
            </a:r>
            <a:r>
              <a:rPr lang="ja-JP" altLang="en-US" sz="2800" dirty="0" smtClean="0">
                <a:latin typeface="メイリオ" panose="020B0604030504040204" pitchFamily="50" charset="-128"/>
                <a:ea typeface="メイリオ" panose="020B0604030504040204" pitchFamily="50" charset="-128"/>
              </a:rPr>
              <a:t>％</a:t>
            </a:r>
            <a:endParaRPr lang="en-US" altLang="ja-JP" sz="2800" dirty="0" smtClean="0">
              <a:latin typeface="メイリオ" panose="020B0604030504040204" pitchFamily="50" charset="-128"/>
              <a:ea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rPr>
              <a:t>ブランド広告の</a:t>
            </a:r>
            <a:r>
              <a:rPr lang="ja-JP" altLang="en-US" sz="2800" dirty="0">
                <a:latin typeface="メイリオ" panose="020B0604030504040204" pitchFamily="50" charset="-128"/>
                <a:ea typeface="メイリオ" panose="020B0604030504040204" pitchFamily="50" charset="-128"/>
              </a:rPr>
              <a:t>大半</a:t>
            </a:r>
            <a:r>
              <a:rPr lang="ja-JP" altLang="en-US" sz="2800" dirty="0" smtClean="0">
                <a:latin typeface="メイリオ" panose="020B0604030504040204" pitchFamily="50" charset="-128"/>
                <a:ea typeface="メイリオ" panose="020B0604030504040204" pitchFamily="50" charset="-128"/>
              </a:rPr>
              <a:t>はテレビなどの従来型チャンネル</a:t>
            </a:r>
            <a:endParaRPr lang="en-US" altLang="ja-JP" sz="2800" dirty="0" smtClean="0">
              <a:latin typeface="メイリオ" panose="020B0604030504040204" pitchFamily="50" charset="-128"/>
              <a:ea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rPr>
              <a:t>しかし</a:t>
            </a:r>
            <a:r>
              <a:rPr lang="ja-JP" altLang="en-US" sz="2800" dirty="0">
                <a:latin typeface="メイリオ" panose="020B0604030504040204" pitchFamily="50" charset="-128"/>
                <a:ea typeface="メイリオ" panose="020B0604030504040204" pitchFamily="50" charset="-128"/>
              </a:rPr>
              <a:t>、これから数年間でこの差がかなり埋まり、ブランド広告の</a:t>
            </a:r>
            <a:r>
              <a:rPr lang="ja-JP" altLang="en-US" sz="2800" dirty="0" smtClean="0">
                <a:latin typeface="メイリオ" panose="020B0604030504040204" pitchFamily="50" charset="-128"/>
                <a:ea typeface="メイリオ" panose="020B0604030504040204" pitchFamily="50" charset="-128"/>
              </a:rPr>
              <a:t>支出</a:t>
            </a:r>
            <a:r>
              <a:rPr lang="ja-JP" altLang="en-US" sz="2800" dirty="0">
                <a:latin typeface="メイリオ" panose="020B0604030504040204" pitchFamily="50" charset="-128"/>
                <a:ea typeface="メイリオ" panose="020B0604030504040204" pitchFamily="50" charset="-128"/>
              </a:rPr>
              <a:t>の多くが</a:t>
            </a:r>
            <a:r>
              <a:rPr lang="ja-JP" altLang="en-US" sz="2800" dirty="0" smtClean="0">
                <a:latin typeface="メイリオ" panose="020B0604030504040204" pitchFamily="50" charset="-128"/>
                <a:ea typeface="メイリオ" panose="020B0604030504040204" pitchFamily="50" charset="-128"/>
              </a:rPr>
              <a:t>モバイルに</a:t>
            </a:r>
            <a:r>
              <a:rPr lang="ja-JP" altLang="en-US" sz="2800" dirty="0">
                <a:latin typeface="メイリオ" panose="020B0604030504040204" pitchFamily="50" charset="-128"/>
                <a:ea typeface="メイリオ" panose="020B0604030504040204" pitchFamily="50" charset="-128"/>
              </a:rPr>
              <a:t>移行すると予想</a:t>
            </a:r>
            <a:r>
              <a:rPr lang="ja-JP" altLang="en-US" sz="2800" dirty="0" smtClean="0">
                <a:latin typeface="メイリオ" panose="020B0604030504040204" pitchFamily="50" charset="-128"/>
                <a:ea typeface="メイリオ" panose="020B0604030504040204" pitchFamily="50" charset="-128"/>
              </a:rPr>
              <a:t>され</a:t>
            </a:r>
            <a:r>
              <a:rPr lang="ja-JP" altLang="en-US" sz="2800" dirty="0">
                <a:latin typeface="メイリオ" panose="020B0604030504040204" pitchFamily="50" charset="-128"/>
                <a:ea typeface="メイリオ" panose="020B0604030504040204" pitchFamily="50" charset="-128"/>
              </a:rPr>
              <a:t>る</a:t>
            </a:r>
          </a:p>
        </p:txBody>
      </p:sp>
      <p:pic>
        <p:nvPicPr>
          <p:cNvPr id="6" name="図 5"/>
          <p:cNvPicPr>
            <a:picLocks noChangeAspect="1"/>
          </p:cNvPicPr>
          <p:nvPr/>
        </p:nvPicPr>
        <p:blipFill>
          <a:blip r:embed="rId3"/>
          <a:stretch>
            <a:fillRect/>
          </a:stretch>
        </p:blipFill>
        <p:spPr>
          <a:xfrm>
            <a:off x="6903125" y="630429"/>
            <a:ext cx="4867456" cy="2940605"/>
          </a:xfrm>
          <a:prstGeom prst="rect">
            <a:avLst/>
          </a:prstGeom>
        </p:spPr>
      </p:pic>
      <p:sp>
        <p:nvSpPr>
          <p:cNvPr id="7" name="テキスト ボックス 6"/>
          <p:cNvSpPr txBox="1"/>
          <p:nvPr/>
        </p:nvSpPr>
        <p:spPr>
          <a:xfrm>
            <a:off x="2282024" y="5494040"/>
            <a:ext cx="6973295" cy="461665"/>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App Annie(https://www.appannie.com/jp</a:t>
            </a:r>
            <a:r>
              <a:rPr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6048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86247" y="136775"/>
            <a:ext cx="11306755" cy="646331"/>
          </a:xfrm>
          <a:prstGeom prst="rect">
            <a:avLst/>
          </a:prstGeom>
          <a:noFill/>
        </p:spPr>
        <p:txBody>
          <a:bodyPr wrap="square" rtlCol="0">
            <a:spAutoFit/>
          </a:bodyPr>
          <a:lstStyle/>
          <a:p>
            <a:pPr algn="ctr"/>
            <a:r>
              <a:rPr kumimoji="1" lang="ja-JP" altLang="en-US" sz="3600" dirty="0" smtClean="0">
                <a:latin typeface="メイリオ" panose="020B0604030504040204" pitchFamily="50" charset="-128"/>
                <a:ea typeface="メイリオ" panose="020B0604030504040204" pitchFamily="50" charset="-128"/>
              </a:rPr>
              <a:t>広告収入の理由</a:t>
            </a:r>
            <a:endParaRPr kumimoji="1" lang="ja-JP" altLang="en-US" sz="3600" dirty="0">
              <a:latin typeface="メイリオ" panose="020B0604030504040204" pitchFamily="50" charset="-128"/>
              <a:ea typeface="メイリオ" panose="020B0604030504040204" pitchFamily="50" charset="-128"/>
            </a:endParaRPr>
          </a:p>
        </p:txBody>
      </p:sp>
      <p:sp>
        <p:nvSpPr>
          <p:cNvPr id="4" name="正方形/長方形 3"/>
          <p:cNvSpPr/>
          <p:nvPr/>
        </p:nvSpPr>
        <p:spPr>
          <a:xfrm>
            <a:off x="630804" y="1547104"/>
            <a:ext cx="4131696" cy="2246769"/>
          </a:xfrm>
          <a:prstGeom prst="rect">
            <a:avLst/>
          </a:prstGeom>
        </p:spPr>
        <p:txBody>
          <a:bodyPr wrap="square">
            <a:spAutoFit/>
          </a:bodyPr>
          <a:lstStyle/>
          <a:p>
            <a:r>
              <a:rPr lang="en-US" altLang="ja-JP" sz="2800" dirty="0" smtClean="0">
                <a:latin typeface="メイリオ" panose="020B0604030504040204" pitchFamily="50" charset="-128"/>
                <a:ea typeface="メイリオ" panose="020B0604030504040204" pitchFamily="50" charset="-128"/>
              </a:rPr>
              <a:t>2015</a:t>
            </a:r>
            <a:r>
              <a:rPr lang="ja-JP" altLang="en-US" sz="2800" dirty="0" smtClean="0">
                <a:latin typeface="メイリオ" panose="020B0604030504040204" pitchFamily="50" charset="-128"/>
                <a:ea typeface="メイリオ" panose="020B0604030504040204" pitchFamily="50" charset="-128"/>
              </a:rPr>
              <a:t>年から</a:t>
            </a:r>
            <a:r>
              <a:rPr lang="en-US" altLang="ja-JP" sz="2800" dirty="0" smtClean="0">
                <a:latin typeface="メイリオ" panose="020B0604030504040204" pitchFamily="50" charset="-128"/>
                <a:ea typeface="メイリオ" panose="020B0604030504040204" pitchFamily="50" charset="-128"/>
              </a:rPr>
              <a:t>2020</a:t>
            </a:r>
            <a:r>
              <a:rPr lang="ja-JP" altLang="en-US" sz="2800" dirty="0" smtClean="0">
                <a:latin typeface="メイリオ" panose="020B0604030504040204" pitchFamily="50" charset="-128"/>
                <a:ea typeface="メイリオ" panose="020B0604030504040204" pitchFamily="50" charset="-128"/>
              </a:rPr>
              <a:t>年にかけてアプリ内広告の収入はおよそ</a:t>
            </a:r>
            <a:r>
              <a:rPr lang="en-US" altLang="ja-JP" sz="2800" dirty="0" smtClean="0">
                <a:latin typeface="メイリオ" panose="020B0604030504040204" pitchFamily="50" charset="-128"/>
                <a:ea typeface="メイリオ" panose="020B0604030504040204" pitchFamily="50" charset="-128"/>
              </a:rPr>
              <a:t>3</a:t>
            </a:r>
            <a:r>
              <a:rPr lang="ja-JP" altLang="en-US" sz="2800" dirty="0" smtClean="0">
                <a:latin typeface="メイリオ" panose="020B0604030504040204" pitchFamily="50" charset="-128"/>
                <a:ea typeface="メイリオ" panose="020B0604030504040204" pitchFamily="50" charset="-128"/>
              </a:rPr>
              <a:t>倍に</a:t>
            </a:r>
            <a:endParaRPr lang="en-US" altLang="ja-JP" sz="2800" dirty="0">
              <a:latin typeface="メイリオ" panose="020B0604030504040204" pitchFamily="50" charset="-128"/>
              <a:ea typeface="メイリオ" panose="020B0604030504040204" pitchFamily="50" charset="-128"/>
            </a:endParaRPr>
          </a:p>
          <a:p>
            <a:r>
              <a:rPr lang="ja-JP" altLang="en-US" sz="2800" dirty="0" smtClean="0">
                <a:latin typeface="メイリオ" panose="020B0604030504040204" pitchFamily="50" charset="-128"/>
                <a:ea typeface="メイリオ" panose="020B0604030504040204" pitchFamily="50" charset="-128"/>
              </a:rPr>
              <a:t>収益シェアは</a:t>
            </a:r>
            <a:r>
              <a:rPr lang="en-US" altLang="ja-JP" sz="2800" dirty="0" smtClean="0">
                <a:latin typeface="メイリオ" panose="020B0604030504040204" pitchFamily="50" charset="-128"/>
                <a:ea typeface="メイリオ" panose="020B0604030504040204" pitchFamily="50" charset="-128"/>
              </a:rPr>
              <a:t>58</a:t>
            </a:r>
            <a:r>
              <a:rPr lang="ja-JP" altLang="en-US" sz="2800" dirty="0">
                <a:latin typeface="メイリオ" panose="020B0604030504040204" pitchFamily="50" charset="-128"/>
                <a:ea typeface="メイリオ" panose="020B0604030504040204" pitchFamily="50" charset="-128"/>
              </a:rPr>
              <a:t>％から</a:t>
            </a:r>
            <a:r>
              <a:rPr lang="en-US" altLang="ja-JP" sz="2800" dirty="0">
                <a:latin typeface="メイリオ" panose="020B0604030504040204" pitchFamily="50" charset="-128"/>
                <a:ea typeface="メイリオ" panose="020B0604030504040204" pitchFamily="50" charset="-128"/>
              </a:rPr>
              <a:t>62</a:t>
            </a:r>
            <a:r>
              <a:rPr lang="ja-JP" altLang="en-US" sz="2800" dirty="0">
                <a:latin typeface="メイリオ" panose="020B0604030504040204" pitchFamily="50" charset="-128"/>
                <a:ea typeface="メイリオ" panose="020B0604030504040204" pitchFamily="50" charset="-128"/>
              </a:rPr>
              <a:t>％に</a:t>
            </a:r>
            <a:r>
              <a:rPr lang="ja-JP" altLang="en-US" sz="2800" dirty="0" smtClean="0">
                <a:latin typeface="メイリオ" panose="020B0604030504040204" pitchFamily="50" charset="-128"/>
                <a:ea typeface="メイリオ" panose="020B0604030504040204" pitchFamily="50" charset="-128"/>
              </a:rPr>
              <a:t>拡大</a:t>
            </a:r>
            <a:endParaRPr lang="ja-JP" altLang="en-US" sz="2800"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stretch>
            <a:fillRect/>
          </a:stretch>
        </p:blipFill>
        <p:spPr>
          <a:xfrm>
            <a:off x="4653507" y="861436"/>
            <a:ext cx="7538493" cy="4554274"/>
          </a:xfrm>
          <a:prstGeom prst="rect">
            <a:avLst/>
          </a:prstGeom>
        </p:spPr>
      </p:pic>
      <p:sp>
        <p:nvSpPr>
          <p:cNvPr id="7" name="テキスト ボックス 6"/>
          <p:cNvSpPr txBox="1"/>
          <p:nvPr/>
        </p:nvSpPr>
        <p:spPr>
          <a:xfrm>
            <a:off x="2282024" y="5494040"/>
            <a:ext cx="6973295" cy="461665"/>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rPr>
              <a:t>App Annie(https://www.appannie.com/jp</a:t>
            </a:r>
            <a:r>
              <a:rPr lang="en-US" altLang="ja-JP" sz="2400" dirty="0" smtClean="0">
                <a:latin typeface="メイリオ" panose="020B0604030504040204" pitchFamily="50" charset="-128"/>
                <a:ea typeface="メイリオ" panose="020B0604030504040204" pitchFamily="50" charset="-128"/>
              </a:rPr>
              <a:t>/)</a:t>
            </a:r>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26645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ボックス 3"/>
          <p:cNvSpPr txBox="1"/>
          <p:nvPr/>
        </p:nvSpPr>
        <p:spPr>
          <a:xfrm>
            <a:off x="445273" y="2202511"/>
            <a:ext cx="11426024" cy="2554545"/>
          </a:xfrm>
          <a:prstGeom prst="rect">
            <a:avLst/>
          </a:prstGeom>
          <a:noFill/>
        </p:spPr>
        <p:txBody>
          <a:bodyPr wrap="square" rtlCol="0">
            <a:spAutoFit/>
          </a:bodyPr>
          <a:lstStyle/>
          <a:p>
            <a:pPr algn="ctr"/>
            <a:r>
              <a:rPr kumimoji="1" lang="ja-JP" altLang="en-US" sz="8000" b="1" dirty="0" smtClean="0"/>
              <a:t>ご清聴</a:t>
            </a:r>
            <a:endParaRPr kumimoji="1" lang="en-US" altLang="ja-JP" sz="8000" b="1" dirty="0" smtClean="0"/>
          </a:p>
          <a:p>
            <a:r>
              <a:rPr kumimoji="1" lang="ja-JP" altLang="en-US" sz="8000" b="1" dirty="0" smtClean="0"/>
              <a:t>ありがとうございました</a:t>
            </a:r>
            <a:endParaRPr kumimoji="1" lang="ja-JP" altLang="en-US" sz="8000" b="1" dirty="0"/>
          </a:p>
        </p:txBody>
      </p:sp>
    </p:spTree>
    <p:extLst>
      <p:ext uri="{BB962C8B-B14F-4D97-AF65-F5344CB8AC3E}">
        <p14:creationId xmlns:p14="http://schemas.microsoft.com/office/powerpoint/2010/main" val="1389019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ãã¢ã¢ãã«ã¢ãã®ç»åæ¤ç´¢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603" y="0"/>
            <a:ext cx="7944155" cy="59581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26881" y="1439186"/>
            <a:ext cx="10515600" cy="2957885"/>
          </a:xfrm>
        </p:spPr>
        <p:txBody>
          <a:bodyPr>
            <a:noAutofit/>
          </a:bodyPr>
          <a:lstStyle/>
          <a:p>
            <a:pPr algn="ctr"/>
            <a:r>
              <a:rPr kumimoji="1" lang="en-US" altLang="ja-JP" sz="9600" dirty="0" smtClean="0">
                <a:effectLst>
                  <a:outerShdw blurRad="38100" dist="38100" dir="2700000" algn="tl">
                    <a:srgbClr val="000000">
                      <a:alpha val="43137"/>
                    </a:srgbClr>
                  </a:outerShdw>
                </a:effectLst>
                <a:latin typeface="Berlin Sans FB" panose="020E0602020502020306" pitchFamily="34" charset="0"/>
              </a:rPr>
              <a:t>SENTAKUN</a:t>
            </a:r>
            <a:br>
              <a:rPr kumimoji="1" lang="en-US" altLang="ja-JP" sz="9600" dirty="0" smtClean="0">
                <a:effectLst>
                  <a:outerShdw blurRad="38100" dist="38100" dir="2700000" algn="tl">
                    <a:srgbClr val="000000">
                      <a:alpha val="43137"/>
                    </a:srgbClr>
                  </a:outerShdw>
                </a:effectLst>
                <a:latin typeface="Berlin Sans FB" panose="020E0602020502020306" pitchFamily="34" charset="0"/>
              </a:rPr>
            </a:br>
            <a:r>
              <a:rPr lang="en-US" altLang="ja-JP" sz="9600" dirty="0" smtClean="0">
                <a:effectLst>
                  <a:outerShdw blurRad="38100" dist="38100" dir="2700000" algn="tl">
                    <a:srgbClr val="000000">
                      <a:alpha val="43137"/>
                    </a:srgbClr>
                  </a:outerShdw>
                </a:effectLst>
                <a:latin typeface="Berlin Sans FB" panose="020E0602020502020306" pitchFamily="34" charset="0"/>
              </a:rPr>
              <a:t>Inspire the Next</a:t>
            </a:r>
            <a:endParaRPr kumimoji="1" lang="ja-JP" altLang="en-US" sz="9600" dirty="0">
              <a:effectLst>
                <a:outerShdw blurRad="38100" dist="38100" dir="2700000" algn="tl">
                  <a:srgbClr val="000000">
                    <a:alpha val="43137"/>
                  </a:srgbClr>
                </a:outerShdw>
              </a:effectLst>
              <a:latin typeface="Berlin Sans FB" panose="020E0602020502020306" pitchFamily="34" charset="0"/>
            </a:endParaRPr>
          </a:p>
        </p:txBody>
      </p:sp>
    </p:spTree>
    <p:extLst>
      <p:ext uri="{BB962C8B-B14F-4D97-AF65-F5344CB8AC3E}">
        <p14:creationId xmlns:p14="http://schemas.microsoft.com/office/powerpoint/2010/main" val="458203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48349" y="2638048"/>
            <a:ext cx="6633061" cy="1325563"/>
          </a:xfrm>
        </p:spPr>
        <p:txBody>
          <a:bodyPr>
            <a:noAutofit/>
          </a:bodyPr>
          <a:lstStyle/>
          <a:p>
            <a:r>
              <a:rPr kumimoji="1" lang="ja-JP" altLang="en-US" sz="9600" b="1"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分からない</a:t>
            </a:r>
            <a:endParaRPr kumimoji="1" lang="ja-JP" altLang="en-US" sz="9600" b="1"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3612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4786" y="2760381"/>
            <a:ext cx="10515600" cy="1325563"/>
          </a:xfrm>
        </p:spPr>
        <p:txBody>
          <a:bodyPr>
            <a:normAutofit/>
          </a:bodyPr>
          <a:lstStyle/>
          <a:p>
            <a:r>
              <a:rPr lang="ja-JP" altLang="en-US" sz="8000" dirty="0" smtClean="0">
                <a:latin typeface="メイリオ" panose="020B0604030504040204" pitchFamily="50" charset="-128"/>
                <a:ea typeface="メイリオ" panose="020B0604030504040204" pitchFamily="50" charset="-128"/>
              </a:rPr>
              <a:t>実際に聞いてみました</a:t>
            </a:r>
            <a:endParaRPr kumimoji="1" lang="ja-JP" altLang="en-US" sz="8000"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185195" y="2175606"/>
            <a:ext cx="7130005" cy="584775"/>
          </a:xfrm>
          <a:prstGeom prst="rect">
            <a:avLst/>
          </a:prstGeom>
          <a:noFill/>
        </p:spPr>
        <p:txBody>
          <a:bodyPr wrap="square" rtlCol="0">
            <a:spAutoFit/>
          </a:bodyPr>
          <a:lstStyle/>
          <a:p>
            <a:r>
              <a:rPr kumimoji="1" lang="ja-JP" altLang="en-US" sz="3200" dirty="0" smtClean="0">
                <a:latin typeface="メイリオ" panose="020B0604030504040204" pitchFamily="50" charset="-128"/>
                <a:ea typeface="メイリオ" panose="020B0604030504040204" pitchFamily="50" charset="-128"/>
              </a:rPr>
              <a:t>どれ位の人が分からないのか・・・</a:t>
            </a:r>
            <a:endParaRPr kumimoji="1" lang="ja-JP" altLang="en-US"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32364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rot="10800000" flipV="1">
            <a:off x="2057399" y="0"/>
            <a:ext cx="8137359" cy="1780673"/>
          </a:xfrm>
        </p:spPr>
        <p:txBody>
          <a:bodyPr>
            <a:normAutofit/>
          </a:bodyPr>
          <a:lstStyle/>
          <a:p>
            <a:r>
              <a:rPr kumimoji="1" lang="ja-JP" altLang="en-US" dirty="0" smtClean="0">
                <a:latin typeface="メイリオ" panose="020B0604030504040204" pitchFamily="50" charset="-128"/>
                <a:ea typeface="メイリオ" panose="020B0604030504040204" pitchFamily="50" charset="-128"/>
              </a:rPr>
              <a:t>このタグの意味わかりますか？</a:t>
            </a:r>
            <a:endParaRPr kumimoji="1" lang="ja-JP" altLang="en-US" dirty="0">
              <a:latin typeface="メイリオ" panose="020B0604030504040204" pitchFamily="50" charset="-128"/>
              <a:ea typeface="メイリオ" panose="020B0604030504040204" pitchFamily="50" charset="-128"/>
            </a:endParaRPr>
          </a:p>
        </p:txBody>
      </p:sp>
      <p:graphicFrame>
        <p:nvGraphicFramePr>
          <p:cNvPr id="7" name="グラフ 6"/>
          <p:cNvGraphicFramePr/>
          <p:nvPr>
            <p:extLst>
              <p:ext uri="{D42A27DB-BD31-4B8C-83A1-F6EECF244321}">
                <p14:modId xmlns:p14="http://schemas.microsoft.com/office/powerpoint/2010/main" val="20079400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p:cNvSpPr txBox="1"/>
          <p:nvPr/>
        </p:nvSpPr>
        <p:spPr>
          <a:xfrm>
            <a:off x="8265459" y="5142156"/>
            <a:ext cx="3926541" cy="707886"/>
          </a:xfrm>
          <a:prstGeom prst="rect">
            <a:avLst/>
          </a:prstGeom>
          <a:noFill/>
        </p:spPr>
        <p:txBody>
          <a:bodyPr wrap="square" rtlCol="0">
            <a:spAutoFit/>
          </a:bodyPr>
          <a:lstStyle/>
          <a:p>
            <a:r>
              <a:rPr lang="en-US" altLang="ja-JP" sz="4000" dirty="0" smtClean="0"/>
              <a:t>/</a:t>
            </a:r>
            <a:r>
              <a:rPr lang="ja-JP" altLang="en-US" sz="4000" dirty="0" smtClean="0"/>
              <a:t>回答人数</a:t>
            </a:r>
            <a:r>
              <a:rPr lang="en-US" altLang="ja-JP" sz="4000" dirty="0" smtClean="0"/>
              <a:t>443</a:t>
            </a:r>
            <a:r>
              <a:rPr lang="ja-JP" altLang="en-US" sz="4000" dirty="0" smtClean="0"/>
              <a:t>人</a:t>
            </a:r>
            <a:endParaRPr lang="en-US" altLang="ja-JP" sz="4000" dirty="0" smtClean="0"/>
          </a:p>
        </p:txBody>
      </p:sp>
    </p:spTree>
    <p:extLst>
      <p:ext uri="{BB962C8B-B14F-4D97-AF65-F5344CB8AC3E}">
        <p14:creationId xmlns:p14="http://schemas.microsoft.com/office/powerpoint/2010/main" val="3230321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グラフ 9"/>
          <p:cNvGraphicFramePr/>
          <p:nvPr>
            <p:extLst>
              <p:ext uri="{D42A27DB-BD31-4B8C-83A1-F6EECF244321}">
                <p14:modId xmlns:p14="http://schemas.microsoft.com/office/powerpoint/2010/main" val="2546848792"/>
              </p:ext>
            </p:extLst>
          </p:nvPr>
        </p:nvGraphicFramePr>
        <p:xfrm>
          <a:off x="-776055" y="678053"/>
          <a:ext cx="8128000" cy="45280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p:cNvGraphicFramePr/>
          <p:nvPr>
            <p:extLst>
              <p:ext uri="{D42A27DB-BD31-4B8C-83A1-F6EECF244321}">
                <p14:modId xmlns:p14="http://schemas.microsoft.com/office/powerpoint/2010/main" val="3362226947"/>
              </p:ext>
            </p:extLst>
          </p:nvPr>
        </p:nvGraphicFramePr>
        <p:xfrm>
          <a:off x="5719097" y="678053"/>
          <a:ext cx="7151329" cy="45158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56746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97857" y="640896"/>
            <a:ext cx="10515600" cy="5063218"/>
          </a:xfrm>
        </p:spPr>
        <p:txBody>
          <a:bodyPr>
            <a:noAutofit/>
          </a:bodyPr>
          <a:lstStyle/>
          <a:p>
            <a:r>
              <a:rPr kumimoji="1" lang="ja-JP" altLang="en-US" sz="6000" dirty="0" smtClean="0">
                <a:latin typeface="メイリオ" panose="020B0604030504040204" pitchFamily="50" charset="-128"/>
                <a:ea typeface="メイリオ" panose="020B0604030504040204" pitchFamily="50" charset="-128"/>
              </a:rPr>
              <a:t>どうして身近な物なのに知らない人が多いのか・・・</a:t>
            </a:r>
            <a:endParaRPr kumimoji="1" lang="ja-JP" altLang="en-US" sz="6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0243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047875" y="1041400"/>
            <a:ext cx="7991475" cy="3863975"/>
          </a:xfrm>
        </p:spPr>
        <p:txBody>
          <a:bodyPr>
            <a:noAutofit/>
          </a:bodyPr>
          <a:lstStyle/>
          <a:p>
            <a:pPr algn="ctr"/>
            <a:r>
              <a:rPr kumimoji="1" lang="ja-JP" altLang="en-US" sz="9600" b="1" dirty="0" smtClean="0"/>
              <a:t>このタグ</a:t>
            </a:r>
            <a:r>
              <a:rPr kumimoji="1" lang="en-US" altLang="ja-JP" sz="9600" b="1" dirty="0" smtClean="0"/>
              <a:t/>
            </a:r>
            <a:br>
              <a:rPr kumimoji="1" lang="en-US" altLang="ja-JP" sz="9600" b="1" dirty="0" smtClean="0"/>
            </a:br>
            <a:r>
              <a:rPr kumimoji="1" lang="ja-JP" altLang="en-US" sz="9600" b="1" dirty="0" smtClean="0"/>
              <a:t>なんのタグ</a:t>
            </a:r>
            <a:r>
              <a:rPr kumimoji="1" lang="en-US" altLang="ja-JP" sz="9600" b="1" dirty="0" smtClean="0"/>
              <a:t/>
            </a:r>
            <a:br>
              <a:rPr kumimoji="1" lang="en-US" altLang="ja-JP" sz="9600" b="1" dirty="0" smtClean="0"/>
            </a:br>
            <a:r>
              <a:rPr kumimoji="1" lang="ja-JP" altLang="en-US" sz="9600" b="1" dirty="0" smtClean="0"/>
              <a:t>気になるタグ</a:t>
            </a:r>
            <a:endParaRPr kumimoji="1" lang="ja-JP" altLang="en-US" sz="9600" b="1" dirty="0"/>
          </a:p>
        </p:txBody>
      </p:sp>
    </p:spTree>
    <p:extLst>
      <p:ext uri="{BB962C8B-B14F-4D97-AF65-F5344CB8AC3E}">
        <p14:creationId xmlns:p14="http://schemas.microsoft.com/office/powerpoint/2010/main" val="2270371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ceea020a-fa73-45c3-a18a-8e49be1ab2df" Revision="1" Stencil="System.MyShapes" StencilVersion="1.0"/>
</Control>
</file>

<file path=customXml/itemProps1.xml><?xml version="1.0" encoding="utf-8"?>
<ds:datastoreItem xmlns:ds="http://schemas.openxmlformats.org/officeDocument/2006/customXml" ds:itemID="{652699AF-2FFC-4AF5-84F1-6C582FFB9FE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Retrospect</Template>
  <TotalTime>12559</TotalTime>
  <Words>1774</Words>
  <Application>Microsoft Office PowerPoint</Application>
  <PresentationFormat>ワイド画面</PresentationFormat>
  <Paragraphs>226</Paragraphs>
  <Slides>33</Slides>
  <Notes>27</Notes>
  <HiddenSlides>8</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33</vt:i4>
      </vt:variant>
    </vt:vector>
  </HeadingPairs>
  <TitlesOfParts>
    <vt:vector size="42" baseType="lpstr">
      <vt:lpstr>メイリオ</vt:lpstr>
      <vt:lpstr>游ゴシック</vt:lpstr>
      <vt:lpstr>游ゴシック Light</vt:lpstr>
      <vt:lpstr>Arial</vt:lpstr>
      <vt:lpstr>Berlin Sans FB</vt:lpstr>
      <vt:lpstr>Broadway</vt:lpstr>
      <vt:lpstr>Calibri</vt:lpstr>
      <vt:lpstr>Calibri Light</vt:lpstr>
      <vt:lpstr>Office Theme</vt:lpstr>
      <vt:lpstr>せんたくん</vt:lpstr>
      <vt:lpstr>PowerPoint プレゼンテーション</vt:lpstr>
      <vt:lpstr>PowerPoint プレゼンテーション</vt:lpstr>
      <vt:lpstr>分からない</vt:lpstr>
      <vt:lpstr>実際に聞いてみました</vt:lpstr>
      <vt:lpstr>このタグの意味わかりますか？</vt:lpstr>
      <vt:lpstr>PowerPoint プレゼンテーション</vt:lpstr>
      <vt:lpstr>どうして身近な物なのに知らない人が多いのか・・・</vt:lpstr>
      <vt:lpstr>このタグ なんのタグ 気になるタグ</vt:lpstr>
      <vt:lpstr>実は洗濯タグといっても、たくさんの種類がある</vt:lpstr>
      <vt:lpstr>海外の洗濯タグも種類がたくさん・・・</vt:lpstr>
      <vt:lpstr>洗濯タグと言っても・・・</vt:lpstr>
      <vt:lpstr>これほど分かりづらい物なら… 類似のアプリ・サービスがたくさんあるのでは？</vt:lpstr>
      <vt:lpstr>実際に調べてみました!（市場調査）</vt:lpstr>
      <vt:lpstr>PowerPoint プレゼンテーション</vt:lpstr>
      <vt:lpstr>そんなときに・・・</vt:lpstr>
      <vt:lpstr>機能紹介</vt:lpstr>
      <vt:lpstr>直感的に操作出来るUIを採用</vt:lpstr>
      <vt:lpstr>PowerPoint プレゼンテーション</vt:lpstr>
      <vt:lpstr>PowerPoint プレゼンテーション</vt:lpstr>
      <vt:lpstr>画像認識を採用</vt:lpstr>
      <vt:lpstr>PowerPoint プレゼンテーション</vt:lpstr>
      <vt:lpstr>将来性</vt:lpstr>
      <vt:lpstr>PowerPoint プレゼンテーション</vt:lpstr>
      <vt:lpstr>さらなる言語の追加</vt:lpstr>
      <vt:lpstr>PowerPoint プレゼンテーション</vt:lpstr>
      <vt:lpstr>PowerPoint プレゼンテーション</vt:lpstr>
      <vt:lpstr>マネタイズ</vt:lpstr>
      <vt:lpstr>クリーニング屋・コインランドリー・古着屋との提携</vt:lpstr>
      <vt:lpstr>PowerPoint プレゼンテーション</vt:lpstr>
      <vt:lpstr>PowerPoint プレゼンテーション</vt:lpstr>
      <vt:lpstr>PowerPoint プレゼンテーション</vt:lpstr>
      <vt:lpstr>SENTAKUN Inspire the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Windows ユーザー</cp:lastModifiedBy>
  <cp:revision>221</cp:revision>
  <dcterms:created xsi:type="dcterms:W3CDTF">2018-10-03T12:44:00Z</dcterms:created>
  <dcterms:modified xsi:type="dcterms:W3CDTF">2018-11-27T07:26:38Z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